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2" r:id="rId3"/>
    <p:sldMasterId id="214748367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Nuni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font" Target="fonts/Nunito-bold.fntdata"/><Relationship Id="rId10" Type="http://schemas.openxmlformats.org/officeDocument/2006/relationships/slide" Target="slides/slide5.xml"/><Relationship Id="rId21" Type="http://schemas.openxmlformats.org/officeDocument/2006/relationships/font" Target="fonts/Nunito-regular.fntdata"/><Relationship Id="rId13" Type="http://schemas.openxmlformats.org/officeDocument/2006/relationships/slide" Target="slides/slide8.xml"/><Relationship Id="rId24" Type="http://schemas.openxmlformats.org/officeDocument/2006/relationships/font" Target="fonts/Nunito-boldItalic.fntdata"/><Relationship Id="rId12" Type="http://schemas.openxmlformats.org/officeDocument/2006/relationships/slide" Target="slides/slide7.xml"/><Relationship Id="rId23" Type="http://schemas.openxmlformats.org/officeDocument/2006/relationships/font" Target="fonts/Nuni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81f2e38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381f2e3885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82a9462b1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82a9462b1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81f2e3885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81f2e3885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891810be6_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3891810be6_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81f2e3885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81f2e3885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81f2e3885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81f2e3885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891810be6_8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891810be6_8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81f2e3885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81f2e3885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81f2e3885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81f2e3885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81f2e3885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81f2e3885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81f2e3885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81f2e3885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81f2e3885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81f2e3885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81f2e3885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81f2e3885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81f2e3885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81f2e3885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381f2e3885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381f2e3885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" name="Google Shape;59;p14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60" name="Google Shape;60;p14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14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14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3" name="Google Shape;63;p14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64" name="Google Shape;64;p14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4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14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7" name="Google Shape;67;p14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68" name="Google Shape;68;p1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1" name="Google Shape;71;p14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72" name="Google Shape;72;p1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5" name="Google Shape;75;p14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76" name="Google Shape;76;p14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9" name="Google Shape;79;p14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80" name="Google Shape;80;p14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1" name="Google Shape;81;p1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" name="Google Shape;84;p15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85" name="Google Shape;85;p1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8" name="Google Shape;88;p15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89" name="Google Shape;89;p15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2" name="Google Shape;92;p15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3" name="Google Shape;93;p1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0" name="Google Shape;100;p1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7" name="Google Shape;107;p17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For Charla" type="titleOnly">
  <p:cSld name="TITLE_ONLY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rgbClr val="B84B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4" name="Google Shape;114;p1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1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9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rgbClr val="B84B4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0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5" name="Google Shape;125;p20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126" name="Google Shape;126;p20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0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0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9" name="Google Shape;129;p2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0" name="Google Shape;130;p20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131" name="Google Shape;131;p2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B84B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0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B84B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0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B84B4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" name="Google Shape;134;p20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135" name="Google Shape;135;p20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4FB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0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4FB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0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rgbClr val="4FBED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8" name="Google Shape;138;p20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39" name="Google Shape;139;p2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21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1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1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45" name="Google Shape;145;p21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21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47" name="Google Shape;147;p2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2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53" name="Google Shape;153;p2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" name="Google Shape;156;p23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57" name="Google Shape;157;p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" name="Google Shape;160;p2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61" name="Google Shape;161;p2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" name="Google Shape;164;p23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 rtl="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ctr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ctr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ctr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ctr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6" name="Google Shape;166;p2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Content" type="obj">
  <p:cSld name="OBJEC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508000" y="1620442"/>
            <a:ext cx="64476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92100" lvl="1" marL="914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79400" lvl="2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73050" lvl="3" marL="182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73050" lvl="4" marL="2286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73050" lvl="5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73050" lvl="6" marL="3200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73050" lvl="7" marL="3657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73050" lvl="8" marL="4114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2" name="Google Shape;172;p25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3" name="Google Shape;173;p25"/>
          <p:cNvSpPr txBox="1"/>
          <p:nvPr>
            <p:ph idx="11" type="ftr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4" name="Google Shape;174;p25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wo Content" type="twoObj">
  <p:cSld name="TWO_OBJECTS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508000" y="457200"/>
            <a:ext cx="6447600" cy="9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  <a:defRPr b="0" i="0" sz="2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 b="0" i="0" sz="14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7" name="Google Shape;177;p26"/>
          <p:cNvSpPr txBox="1"/>
          <p:nvPr>
            <p:ph idx="1" type="body"/>
          </p:nvPr>
        </p:nvSpPr>
        <p:spPr>
          <a:xfrm>
            <a:off x="508000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92100" lvl="1" marL="914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79400" lvl="2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73050" lvl="3" marL="182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73050" lvl="4" marL="2286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73050" lvl="5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73050" lvl="6" marL="3200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73050" lvl="7" marL="3657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73050" lvl="8" marL="4114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8" name="Google Shape;178;p26"/>
          <p:cNvSpPr txBox="1"/>
          <p:nvPr>
            <p:ph idx="2" type="body"/>
          </p:nvPr>
        </p:nvSpPr>
        <p:spPr>
          <a:xfrm>
            <a:off x="3817477" y="1620442"/>
            <a:ext cx="3138000" cy="29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Char char="▶"/>
              <a:defRPr b="0" i="0" sz="14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292100" lvl="1" marL="914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▶"/>
              <a:defRPr b="0" i="0" sz="12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279400" lvl="2" marL="1371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▶"/>
              <a:defRPr b="0" i="0" sz="11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273050" lvl="3" marL="1828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273050" lvl="4" marL="22860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273050" lvl="5" marL="27432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273050" lvl="6" marL="32004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273050" lvl="7" marL="36576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273050" lvl="8" marL="4114800" marR="0" rtl="0" algn="l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700"/>
              <a:buFont typeface="Noto Sans Symbols"/>
              <a:buChar char="▶"/>
              <a:defRPr b="0" i="0" sz="900" u="none" cap="none" strike="noStrik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79" name="Google Shape;179;p26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80" name="Google Shape;180;p26"/>
          <p:cNvSpPr txBox="1"/>
          <p:nvPr>
            <p:ph idx="11" type="ftr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700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sz="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hift">
    <p:bg>
      <p:bgPr>
        <a:solidFill>
          <a:srgbClr val="4FBEDA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1264800"/>
            <a:ext cx="6937376" cy="283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7"/>
          <p:cNvSpPr txBox="1"/>
          <p:nvPr>
            <p:ph idx="4294967295" type="subTitle"/>
          </p:nvPr>
        </p:nvSpPr>
        <p:spPr>
          <a:xfrm>
            <a:off x="571500" y="227475"/>
            <a:ext cx="8195700" cy="18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oto Sans Symbols"/>
              <a:buNone/>
            </a:pPr>
            <a:r>
              <a:rPr b="1" lang="en" sz="3000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Call to Action: Lessons from 1970s </a:t>
            </a:r>
            <a:endParaRPr b="1" sz="3000">
              <a:solidFill>
                <a:srgbClr val="B84B4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oto Sans Symbols"/>
              <a:buNone/>
            </a:pPr>
            <a:r>
              <a:rPr b="1" lang="en" sz="3000">
                <a:solidFill>
                  <a:srgbClr val="B84B4E"/>
                </a:solidFill>
                <a:latin typeface="Nunito"/>
                <a:ea typeface="Nunito"/>
                <a:cs typeface="Nunito"/>
                <a:sym typeface="Nunito"/>
              </a:rPr>
              <a:t>Latino Student Activism</a:t>
            </a:r>
            <a:endParaRPr b="1" sz="3000">
              <a:solidFill>
                <a:srgbClr val="B84B4E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marR="0" rtl="0" algn="r"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Noto Sans Symbols"/>
              <a:buNone/>
            </a:pPr>
            <a:r>
              <a:t/>
            </a:r>
            <a:endParaRPr b="1" sz="3600">
              <a:solidFill>
                <a:srgbClr val="B84B4E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5625125" y="2443950"/>
            <a:ext cx="3141900" cy="2106600"/>
          </a:xfrm>
          <a:prstGeom prst="rect">
            <a:avLst/>
          </a:prstGeom>
          <a:solidFill>
            <a:srgbClr val="4FBEDA"/>
          </a:solidFill>
          <a:ln>
            <a:noFill/>
          </a:ln>
          <a:effectLst>
            <a:outerShdw blurRad="57150" rotWithShape="0" algn="bl" dir="5400000" dist="19050">
              <a:srgbClr val="000000">
                <a:alpha val="87000"/>
              </a:srgbClr>
            </a:outerShdw>
          </a:effectLst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latin typeface="Calibri"/>
                <a:ea typeface="Calibri"/>
                <a:cs typeface="Calibri"/>
                <a:sym typeface="Calibri"/>
              </a:rPr>
              <a:t>Presenters: </a:t>
            </a:r>
            <a:endParaRPr b="1" sz="1800" u="sng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Sonia Gutiérrez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José Sueiro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Pedro Avilés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Calibri"/>
                <a:ea typeface="Calibri"/>
                <a:cs typeface="Calibri"/>
                <a:sym typeface="Calibri"/>
              </a:rPr>
              <a:t> With a response from CR graduate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latin typeface="Calibri"/>
                <a:ea typeface="Calibri"/>
                <a:cs typeface="Calibri"/>
                <a:sym typeface="Calibri"/>
              </a:rPr>
              <a:t>Vanessa Magaña</a:t>
            </a:r>
            <a:endParaRPr i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725" y="3016274"/>
            <a:ext cx="1810250" cy="190325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/>
          <p:nvPr>
            <p:ph idx="12" type="sldNum"/>
          </p:nvPr>
        </p:nvSpPr>
        <p:spPr>
          <a:xfrm>
            <a:off x="8390734" y="4162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1" name="Google Shape;2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075" y="885750"/>
            <a:ext cx="4132501" cy="275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6"/>
          <p:cNvPicPr preferRelativeResize="0"/>
          <p:nvPr/>
        </p:nvPicPr>
        <p:blipFill rotWithShape="1">
          <a:blip r:embed="rId4">
            <a:alphaModFix/>
          </a:blip>
          <a:srcRect b="4906" l="0" r="1009" t="0"/>
          <a:stretch/>
        </p:blipFill>
        <p:spPr>
          <a:xfrm>
            <a:off x="4563438" y="885750"/>
            <a:ext cx="4301589" cy="275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/>
          <p:nvPr>
            <p:ph type="title"/>
          </p:nvPr>
        </p:nvSpPr>
        <p:spPr>
          <a:xfrm>
            <a:off x="180325" y="1380050"/>
            <a:ext cx="4973700" cy="68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Saying “</a:t>
            </a:r>
            <a:r>
              <a:rPr b="1" i="1" lang="en">
                <a:solidFill>
                  <a:srgbClr val="B84B4E"/>
                </a:solidFill>
              </a:rPr>
              <a:t>Presente</a:t>
            </a:r>
            <a:r>
              <a:rPr b="1" lang="en">
                <a:solidFill>
                  <a:srgbClr val="B84B4E"/>
                </a:solidFill>
              </a:rPr>
              <a:t>” Today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58" name="Google Shape;258;p37"/>
          <p:cNvSpPr txBox="1"/>
          <p:nvPr/>
        </p:nvSpPr>
        <p:spPr>
          <a:xfrm>
            <a:off x="-51975" y="2064347"/>
            <a:ext cx="5307900" cy="15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Vanessa Magaña, Parent Advocate </a:t>
            </a:r>
            <a:endParaRPr sz="22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i="1" lang="en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Parents Amplifying Voices in Education</a:t>
            </a:r>
            <a:endParaRPr i="1"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Student Services Program Assistant, 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Carlos Rosario International PCS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37"/>
          <p:cNvPicPr preferRelativeResize="0"/>
          <p:nvPr/>
        </p:nvPicPr>
        <p:blipFill rotWithShape="1">
          <a:blip r:embed="rId3">
            <a:alphaModFix/>
          </a:blip>
          <a:srcRect b="15352" l="4394" r="27578" t="16079"/>
          <a:stretch/>
        </p:blipFill>
        <p:spPr>
          <a:xfrm>
            <a:off x="5040500" y="1562625"/>
            <a:ext cx="3620976" cy="2052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825" y="431200"/>
            <a:ext cx="3761676" cy="2307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1500" y="431200"/>
            <a:ext cx="2368315" cy="421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8"/>
          <p:cNvPicPr preferRelativeResize="0"/>
          <p:nvPr/>
        </p:nvPicPr>
        <p:blipFill rotWithShape="1">
          <a:blip r:embed="rId5">
            <a:alphaModFix/>
          </a:blip>
          <a:srcRect b="16485" l="0" r="28356" t="18839"/>
          <a:stretch/>
        </p:blipFill>
        <p:spPr>
          <a:xfrm>
            <a:off x="1359825" y="2739150"/>
            <a:ext cx="3761674" cy="1910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9"/>
          <p:cNvSpPr txBox="1"/>
          <p:nvPr>
            <p:ph type="title"/>
          </p:nvPr>
        </p:nvSpPr>
        <p:spPr>
          <a:xfrm>
            <a:off x="819150" y="1579988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Q&amp;A</a:t>
            </a:r>
            <a:endParaRPr b="1">
              <a:solidFill>
                <a:srgbClr val="B84B4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40"/>
          <p:cNvSpPr txBox="1"/>
          <p:nvPr>
            <p:ph type="title"/>
          </p:nvPr>
        </p:nvSpPr>
        <p:spPr>
          <a:xfrm>
            <a:off x="819150" y="1579998"/>
            <a:ext cx="7505700" cy="8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Closing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77" name="Google Shape;277;p40"/>
          <p:cNvSpPr txBox="1"/>
          <p:nvPr/>
        </p:nvSpPr>
        <p:spPr>
          <a:xfrm>
            <a:off x="506650" y="2621850"/>
            <a:ext cx="80100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40"/>
          <p:cNvSpPr txBox="1"/>
          <p:nvPr/>
        </p:nvSpPr>
        <p:spPr>
          <a:xfrm>
            <a:off x="882900" y="1866650"/>
            <a:ext cx="7378200" cy="18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Naomi Ayala, Collaborator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84B4E"/>
                </a:solidFill>
              </a:rPr>
              <a:t>Thank you! </a:t>
            </a:r>
            <a:endParaRPr>
              <a:solidFill>
                <a:srgbClr val="B84B4E"/>
              </a:solidFill>
            </a:endParaRPr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84B4E"/>
                </a:solidFill>
              </a:rPr>
              <a:t>Gracias</a:t>
            </a:r>
            <a:endParaRPr>
              <a:solidFill>
                <a:srgbClr val="B84B4E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8"/>
          <p:cNvSpPr txBox="1"/>
          <p:nvPr>
            <p:ph type="title"/>
          </p:nvPr>
        </p:nvSpPr>
        <p:spPr>
          <a:xfrm>
            <a:off x="472100" y="1394550"/>
            <a:ext cx="7547400" cy="40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Welcome 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196" name="Google Shape;196;p28"/>
          <p:cNvSpPr txBox="1"/>
          <p:nvPr/>
        </p:nvSpPr>
        <p:spPr>
          <a:xfrm>
            <a:off x="819150" y="2040575"/>
            <a:ext cx="6858900" cy="8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Allison Kokkoros, CEO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Carlos Rosario International PCS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9"/>
          <p:cNvSpPr txBox="1"/>
          <p:nvPr>
            <p:ph type="title"/>
          </p:nvPr>
        </p:nvSpPr>
        <p:spPr>
          <a:xfrm>
            <a:off x="819150" y="1127425"/>
            <a:ext cx="7505700" cy="11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Overview of </a:t>
            </a:r>
            <a:r>
              <a:rPr b="1" i="1" lang="en">
                <a:solidFill>
                  <a:srgbClr val="B84B4E"/>
                </a:solidFill>
              </a:rPr>
              <a:t>Nuestra Ciudad</a:t>
            </a:r>
            <a:r>
              <a:rPr b="1" lang="en">
                <a:solidFill>
                  <a:srgbClr val="B84B4E"/>
                </a:solidFill>
              </a:rPr>
              <a:t>,</a:t>
            </a:r>
            <a:endParaRPr b="1">
              <a:solidFill>
                <a:srgbClr val="B84B4E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Panelist Introductions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1997300" y="2320125"/>
            <a:ext cx="4703100" cy="39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Naomi Ayala, </a:t>
            </a: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Collaborator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 txBox="1"/>
          <p:nvPr>
            <p:ph type="title"/>
          </p:nvPr>
        </p:nvSpPr>
        <p:spPr>
          <a:xfrm>
            <a:off x="133350" y="1580000"/>
            <a:ext cx="48558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Challenges Faced by Latinos in the 1970s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08" name="Google Shape;208;p30"/>
          <p:cNvSpPr txBox="1"/>
          <p:nvPr/>
        </p:nvSpPr>
        <p:spPr>
          <a:xfrm>
            <a:off x="895536" y="2621825"/>
            <a:ext cx="30426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Sonia </a:t>
            </a: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Gutiérrez</a:t>
            </a: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Founder, </a:t>
            </a:r>
            <a:r>
              <a:rPr lang="en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Carlos Rosario International PCS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3661" y="1580400"/>
            <a:ext cx="3498993" cy="230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Challenges Faced by Latinos in the 1970s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488825" y="1887425"/>
            <a:ext cx="45534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Key challenges/obstacles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Building a political strategy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Engaging local leaders and students to become </a:t>
            </a:r>
            <a:r>
              <a:rPr b="1" lang="en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advocates</a:t>
            </a:r>
            <a:endParaRPr b="1"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Calibri"/>
              <a:buChar char="●"/>
            </a:pPr>
            <a:r>
              <a:rPr lang="en" sz="2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“Establishing credibility” by building programs and organizations</a:t>
            </a:r>
            <a:endParaRPr sz="20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4275" y="1890600"/>
            <a:ext cx="3538674" cy="27016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2"/>
          <p:cNvSpPr txBox="1"/>
          <p:nvPr>
            <p:ph type="title"/>
          </p:nvPr>
        </p:nvSpPr>
        <p:spPr>
          <a:xfrm>
            <a:off x="285750" y="1656200"/>
            <a:ext cx="51219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Creating a Space for Latino Youth in 1970s DC 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22" name="Google Shape;222;p32"/>
          <p:cNvSpPr txBox="1"/>
          <p:nvPr/>
        </p:nvSpPr>
        <p:spPr>
          <a:xfrm>
            <a:off x="1245713" y="2698050"/>
            <a:ext cx="32094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José Sueiro 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CEO, Santimarin &amp; Associates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2"/>
          <p:cNvPicPr preferRelativeResize="0"/>
          <p:nvPr/>
        </p:nvPicPr>
        <p:blipFill rotWithShape="1">
          <a:blip r:embed="rId3">
            <a:alphaModFix/>
          </a:blip>
          <a:srcRect b="0" l="11024" r="0" t="16142"/>
          <a:stretch/>
        </p:blipFill>
        <p:spPr>
          <a:xfrm>
            <a:off x="5394425" y="1725475"/>
            <a:ext cx="3309803" cy="2079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type="title"/>
          </p:nvPr>
        </p:nvSpPr>
        <p:spPr>
          <a:xfrm>
            <a:off x="819150" y="6932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Creating a Space for Latino Youth in 1970s DC 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29" name="Google Shape;229;p33"/>
          <p:cNvSpPr txBox="1"/>
          <p:nvPr/>
        </p:nvSpPr>
        <p:spPr>
          <a:xfrm>
            <a:off x="633475" y="1897775"/>
            <a:ext cx="51525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K</a:t>
            </a:r>
            <a:r>
              <a:rPr lang="en" sz="1800"/>
              <a:t>ey challenges/obstacles I faced as a Latino youth during the 1970s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lang="en" sz="1800"/>
              <a:t>Role of first Latino youth-serving programs in development of programs and organizations that exist today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lang="en" sz="1800"/>
              <a:t>How Latin American Youth Center got started and my role in it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9773" y="1647800"/>
            <a:ext cx="1922476" cy="27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3"/>
          <p:cNvSpPr txBox="1"/>
          <p:nvPr/>
        </p:nvSpPr>
        <p:spPr>
          <a:xfrm>
            <a:off x="6286500" y="4307225"/>
            <a:ext cx="23604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Photo credit: Latin American Youth Center</a:t>
            </a:r>
            <a:endParaRPr sz="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type="title"/>
          </p:nvPr>
        </p:nvSpPr>
        <p:spPr>
          <a:xfrm>
            <a:off x="361950" y="1275200"/>
            <a:ext cx="55662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>
                <a:solidFill>
                  <a:srgbClr val="B84B4E"/>
                </a:solidFill>
              </a:rPr>
              <a:t>Consejos</a:t>
            </a:r>
            <a:r>
              <a:rPr b="1" lang="en">
                <a:solidFill>
                  <a:srgbClr val="B84B4E"/>
                </a:solidFill>
              </a:rPr>
              <a:t> from a Latino Student Activist in 1970s DC 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37" name="Google Shape;237;p34"/>
          <p:cNvSpPr txBox="1"/>
          <p:nvPr/>
        </p:nvSpPr>
        <p:spPr>
          <a:xfrm>
            <a:off x="989038" y="2545655"/>
            <a:ext cx="40974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edro Avilés 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Organizational Development Specialist Independent External Consultant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p34"/>
          <p:cNvPicPr preferRelativeResize="0"/>
          <p:nvPr/>
        </p:nvPicPr>
        <p:blipFill rotWithShape="1">
          <a:blip r:embed="rId3">
            <a:alphaModFix/>
          </a:blip>
          <a:srcRect b="0" l="0" r="0" t="13547"/>
          <a:stretch/>
        </p:blipFill>
        <p:spPr>
          <a:xfrm>
            <a:off x="6079150" y="1055250"/>
            <a:ext cx="2540476" cy="329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5"/>
          <p:cNvSpPr txBox="1"/>
          <p:nvPr>
            <p:ph type="title"/>
          </p:nvPr>
        </p:nvSpPr>
        <p:spPr>
          <a:xfrm>
            <a:off x="819150" y="5408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B84B4E"/>
                </a:solidFill>
              </a:rPr>
              <a:t>Consejos from a Latino Student Activist </a:t>
            </a:r>
            <a:r>
              <a:rPr b="1" lang="en">
                <a:solidFill>
                  <a:srgbClr val="B84B4E"/>
                </a:solidFill>
              </a:rPr>
              <a:t> in 1970s DC </a:t>
            </a:r>
            <a:endParaRPr b="1">
              <a:solidFill>
                <a:srgbClr val="B84B4E"/>
              </a:solidFill>
            </a:endParaRPr>
          </a:p>
        </p:txBody>
      </p:sp>
      <p:sp>
        <p:nvSpPr>
          <p:cNvPr id="244" name="Google Shape;244;p35"/>
          <p:cNvSpPr txBox="1"/>
          <p:nvPr/>
        </p:nvSpPr>
        <p:spPr>
          <a:xfrm>
            <a:off x="439750" y="1887425"/>
            <a:ext cx="5076300" cy="48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b="1" lang="en" sz="1800"/>
              <a:t>Build Community</a:t>
            </a:r>
            <a:r>
              <a:rPr lang="en" sz="1800"/>
              <a:t>: Connections, Networks, Relationships—Build Power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b="1" lang="en" sz="1800"/>
              <a:t>Grow Your Self-Esteem</a:t>
            </a:r>
            <a:r>
              <a:rPr lang="en" sz="1800"/>
              <a:t>: Stand Up for Your Rights—Respect, Dignity—Work, Study</a:t>
            </a:r>
            <a:endParaRPr sz="1800"/>
          </a:p>
          <a:p>
            <a:pPr indent="-3429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Calibri"/>
              <a:buChar char="●"/>
            </a:pPr>
            <a:r>
              <a:rPr b="1" lang="en" sz="1800"/>
              <a:t>Become Self-Actualized</a:t>
            </a:r>
            <a:r>
              <a:rPr lang="en" sz="1800"/>
              <a:t>:  </a:t>
            </a:r>
            <a:r>
              <a:rPr i="1" lang="en" sz="1800" u="sng"/>
              <a:t>Be</a:t>
            </a:r>
            <a:r>
              <a:rPr lang="en" sz="1800"/>
              <a:t>, </a:t>
            </a:r>
            <a:r>
              <a:rPr i="1" lang="en" sz="1800" u="sng"/>
              <a:t>Do</a:t>
            </a:r>
            <a:r>
              <a:rPr lang="en" sz="1800"/>
              <a:t>, and </a:t>
            </a:r>
            <a:r>
              <a:rPr i="1" lang="en" sz="1800" u="sng"/>
              <a:t>Become</a:t>
            </a:r>
            <a:r>
              <a:rPr lang="en" sz="1800"/>
              <a:t> What Makes You Happy</a:t>
            </a: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35"/>
          <p:cNvPicPr preferRelativeResize="0"/>
          <p:nvPr/>
        </p:nvPicPr>
        <p:blipFill rotWithShape="1">
          <a:blip r:embed="rId3">
            <a:alphaModFix/>
          </a:blip>
          <a:srcRect b="16397" l="18247" r="14982" t="4843"/>
          <a:stretch/>
        </p:blipFill>
        <p:spPr>
          <a:xfrm>
            <a:off x="5806701" y="1839075"/>
            <a:ext cx="2913673" cy="2291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