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4" r:id="rId3"/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Proxima Nova"/>
      <p:regular r:id="rId20"/>
      <p:bold r:id="rId21"/>
      <p:italic r:id="rId22"/>
      <p:boldItalic r:id="rId23"/>
    </p:embeddedFont>
    <p:embeddedFont>
      <p:font typeface="Nunito"/>
      <p:regular r:id="rId24"/>
      <p:bold r:id="rId25"/>
      <p:italic r:id="rId26"/>
      <p:boldItalic r:id="rId27"/>
    </p:embeddedFont>
    <p:embeddedFont>
      <p:font typeface="Alfa Slab One"/>
      <p:regular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regular.fntdata"/><Relationship Id="rId22" Type="http://schemas.openxmlformats.org/officeDocument/2006/relationships/font" Target="fonts/ProximaNova-italic.fntdata"/><Relationship Id="rId21" Type="http://schemas.openxmlformats.org/officeDocument/2006/relationships/font" Target="fonts/ProximaNova-bold.fntdata"/><Relationship Id="rId24" Type="http://schemas.openxmlformats.org/officeDocument/2006/relationships/font" Target="fonts/Nunito-regular.fntdata"/><Relationship Id="rId23" Type="http://schemas.openxmlformats.org/officeDocument/2006/relationships/font" Target="fonts/ProximaNova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Nunito-italic.fntdata"/><Relationship Id="rId25" Type="http://schemas.openxmlformats.org/officeDocument/2006/relationships/font" Target="fonts/Nunito-bold.fntdata"/><Relationship Id="rId28" Type="http://schemas.openxmlformats.org/officeDocument/2006/relationships/font" Target="fonts/AlfaSlabOne-regular.fntdata"/><Relationship Id="rId27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The Civil Rights Movement</a:t>
            </a:r>
            <a:endParaRPr b="1"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Women’s Rights Movements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Anti-poverty programs</a:t>
            </a:r>
            <a:endParaRPr b="1"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The Vietnam War 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4290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</a:pPr>
            <a:r>
              <a:rPr b="1" lang="en-U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movements</a:t>
            </a:r>
            <a:endParaRPr sz="24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2740" lvl="0" marL="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</a:pPr>
            <a:r>
              <a:rPr b="1" lang="en-US" sz="1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Latino Civil Rights Movements including: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6080" lvl="1" marL="1219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Proxima Nova"/>
              <a:buChar char="○"/>
            </a:pPr>
            <a:r>
              <a:rPr b="1" lang="en-US" sz="1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Chicano civil rights movement or El Movimiento!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6080" lvl="1" marL="1219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Proxima Nova"/>
              <a:buChar char="○"/>
            </a:pPr>
            <a:r>
              <a:rPr b="1" lang="en-US" sz="1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Puerto Ricans, and Racial Justice, Anti-Colonial Movement in the United States.</a:t>
            </a:r>
            <a:endParaRPr/>
          </a:p>
          <a:p>
            <a:pPr indent="-37211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▶"/>
            </a:pPr>
            <a:r>
              <a:t/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274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</a:pPr>
            <a:r>
              <a:rPr b="1" lang="en-US" sz="1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FALN, FARC, El Salvador, Columbia, Contras in Nicaragua, the Peruvian Revolution, right-wing coup of Isabel Perón in Argentina</a:t>
            </a:r>
            <a:endParaRPr sz="19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2740" lvl="0" marL="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</a:pPr>
            <a:r>
              <a:rPr b="1" lang="en-US" sz="16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Liberation Theology in Christianity</a:t>
            </a:r>
            <a:endParaRPr b="1" sz="16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http://www.multivu.com/players/English/7723351-si-acm-12-years-shook-shaped-washington/</a:t>
            </a:r>
            <a:endParaRPr/>
          </a:p>
        </p:txBody>
      </p:sp>
      <p:sp>
        <p:nvSpPr>
          <p:cNvPr id="248" name="Shape 24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5704400" y="3668217"/>
            <a:ext cx="7833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Shape 11"/>
          <p:cNvSpPr txBox="1"/>
          <p:nvPr>
            <p:ph type="ctrTitle"/>
          </p:nvPr>
        </p:nvSpPr>
        <p:spPr>
          <a:xfrm>
            <a:off x="415600" y="794633"/>
            <a:ext cx="11360700" cy="2610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415600" y="4221097"/>
            <a:ext cx="11360700" cy="97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415600" y="1557233"/>
            <a:ext cx="11360700" cy="26400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415600" y="4299000"/>
            <a:ext cx="11360700" cy="1428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40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77334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5089970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Shape 72"/>
          <p:cNvSpPr/>
          <p:nvPr/>
        </p:nvSpPr>
        <p:spPr>
          <a:xfrm rot="10800000">
            <a:off x="6745206" y="-100"/>
            <a:ext cx="5446800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71033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" name="Shape 74"/>
          <p:cNvGrpSpPr/>
          <p:nvPr/>
        </p:nvGrpSpPr>
        <p:grpSpPr>
          <a:xfrm>
            <a:off x="340259" y="790"/>
            <a:ext cx="3000409" cy="1392365"/>
            <a:chOff x="255200" y="592"/>
            <a:chExt cx="2250363" cy="1044300"/>
          </a:xfrm>
        </p:grpSpPr>
        <p:sp>
          <p:nvSpPr>
            <p:cNvPr id="75" name="Shape 7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" name="Shape 78"/>
          <p:cNvGrpSpPr/>
          <p:nvPr/>
        </p:nvGrpSpPr>
        <p:grpSpPr>
          <a:xfrm>
            <a:off x="1207163" y="790"/>
            <a:ext cx="3000409" cy="1392365"/>
            <a:chOff x="905395" y="592"/>
            <a:chExt cx="2250363" cy="1044300"/>
          </a:xfrm>
        </p:grpSpPr>
        <p:sp>
          <p:nvSpPr>
            <p:cNvPr id="79" name="Shape 7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" name="Shape 82"/>
          <p:cNvGrpSpPr/>
          <p:nvPr/>
        </p:nvGrpSpPr>
        <p:grpSpPr>
          <a:xfrm>
            <a:off x="9409957" y="6784"/>
            <a:ext cx="2468376" cy="1002839"/>
            <a:chOff x="6917201" y="0"/>
            <a:chExt cx="2227777" cy="863400"/>
          </a:xfrm>
        </p:grpSpPr>
        <p:sp>
          <p:nvSpPr>
            <p:cNvPr id="83" name="Shape 8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6" name="Shape 86"/>
          <p:cNvGrpSpPr/>
          <p:nvPr/>
        </p:nvGrpSpPr>
        <p:grpSpPr>
          <a:xfrm>
            <a:off x="8737606" y="5623802"/>
            <a:ext cx="3185498" cy="1234317"/>
            <a:chOff x="6917201" y="0"/>
            <a:chExt cx="2227777" cy="863400"/>
          </a:xfrm>
        </p:grpSpPr>
        <p:sp>
          <p:nvSpPr>
            <p:cNvPr id="87" name="Shape 8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0" name="Shape 90"/>
          <p:cNvGrpSpPr/>
          <p:nvPr/>
        </p:nvGrpSpPr>
        <p:grpSpPr>
          <a:xfrm>
            <a:off x="265762" y="5407536"/>
            <a:ext cx="3727293" cy="1444382"/>
            <a:chOff x="6917201" y="0"/>
            <a:chExt cx="2227777" cy="863400"/>
          </a:xfrm>
        </p:grpSpPr>
        <p:sp>
          <p:nvSpPr>
            <p:cNvPr id="91" name="Shape 9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" name="Shape 94"/>
          <p:cNvSpPr txBox="1"/>
          <p:nvPr>
            <p:ph type="ctrTitle"/>
          </p:nvPr>
        </p:nvSpPr>
        <p:spPr>
          <a:xfrm>
            <a:off x="2478271" y="2430444"/>
            <a:ext cx="7148400" cy="1930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95" name="Shape 95"/>
          <p:cNvSpPr txBox="1"/>
          <p:nvPr>
            <p:ph idx="1" type="subTitle"/>
          </p:nvPr>
        </p:nvSpPr>
        <p:spPr>
          <a:xfrm>
            <a:off x="2478267" y="4550878"/>
            <a:ext cx="7148400" cy="69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 flipH="1">
            <a:off x="6342900" y="3079200"/>
            <a:ext cx="58491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Shape 99"/>
          <p:cNvGrpSpPr/>
          <p:nvPr/>
        </p:nvGrpSpPr>
        <p:grpSpPr>
          <a:xfrm>
            <a:off x="7458691" y="5281486"/>
            <a:ext cx="3880118" cy="1576482"/>
            <a:chOff x="6917201" y="0"/>
            <a:chExt cx="2227777" cy="863400"/>
          </a:xfrm>
        </p:grpSpPr>
        <p:sp>
          <p:nvSpPr>
            <p:cNvPr id="100" name="Shape 10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" name="Shape 103"/>
          <p:cNvGrpSpPr/>
          <p:nvPr/>
        </p:nvGrpSpPr>
        <p:grpSpPr>
          <a:xfrm>
            <a:off x="265762" y="3"/>
            <a:ext cx="3727293" cy="1444382"/>
            <a:chOff x="6917201" y="0"/>
            <a:chExt cx="2227777" cy="863400"/>
          </a:xfrm>
        </p:grpSpPr>
        <p:sp>
          <p:nvSpPr>
            <p:cNvPr id="104" name="Shape 10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7" name="Shape 107"/>
          <p:cNvSpPr txBox="1"/>
          <p:nvPr>
            <p:ph type="title"/>
          </p:nvPr>
        </p:nvSpPr>
        <p:spPr>
          <a:xfrm>
            <a:off x="2518245" y="2328133"/>
            <a:ext cx="7170000" cy="2194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 txBox="1"/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1092200" y="2654300"/>
            <a:ext cx="10007700" cy="326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 txBox="1"/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1092200" y="2654300"/>
            <a:ext cx="4914900" cy="326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6184900" y="2654300"/>
            <a:ext cx="4914900" cy="326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r Charla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rgbClr val="B84B4E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/>
          <p:cNvSpPr txBox="1"/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type="title"/>
          </p:nvPr>
        </p:nvSpPr>
        <p:spPr>
          <a:xfrm>
            <a:off x="1092200" y="1127467"/>
            <a:ext cx="4945500" cy="1844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1107600" y="3092067"/>
            <a:ext cx="4945500" cy="2826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15600" y="3307400"/>
            <a:ext cx="10819200" cy="3261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0" y="3764192"/>
            <a:ext cx="9825600" cy="3089100"/>
          </a:xfrm>
          <a:prstGeom prst="rtTriangle">
            <a:avLst/>
          </a:prstGeom>
          <a:solidFill>
            <a:srgbClr val="B84B4E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/>
        </p:nvSpPr>
        <p:spPr>
          <a:xfrm flipH="1">
            <a:off x="4777714" y="2072150"/>
            <a:ext cx="7413900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Shape 140"/>
          <p:cNvGrpSpPr/>
          <p:nvPr/>
        </p:nvGrpSpPr>
        <p:grpSpPr>
          <a:xfrm>
            <a:off x="341189" y="-11"/>
            <a:ext cx="3001758" cy="1391229"/>
            <a:chOff x="3961956" y="4383950"/>
            <a:chExt cx="1160548" cy="548700"/>
          </a:xfrm>
        </p:grpSpPr>
        <p:sp>
          <p:nvSpPr>
            <p:cNvPr id="141" name="Shape 14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Shape 144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5" name="Shape 145"/>
          <p:cNvGrpSpPr/>
          <p:nvPr/>
        </p:nvGrpSpPr>
        <p:grpSpPr>
          <a:xfrm>
            <a:off x="46579" y="6029501"/>
            <a:ext cx="2124408" cy="822734"/>
            <a:chOff x="6917201" y="0"/>
            <a:chExt cx="2227777" cy="863400"/>
          </a:xfrm>
        </p:grpSpPr>
        <p:sp>
          <p:nvSpPr>
            <p:cNvPr id="146" name="Shape 14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B84B4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B84B4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B84B4E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" name="Shape 149"/>
          <p:cNvGrpSpPr/>
          <p:nvPr/>
        </p:nvGrpSpPr>
        <p:grpSpPr>
          <a:xfrm>
            <a:off x="7848470" y="1657"/>
            <a:ext cx="4343273" cy="1681990"/>
            <a:chOff x="6917201" y="0"/>
            <a:chExt cx="2227777" cy="863400"/>
          </a:xfrm>
        </p:grpSpPr>
        <p:sp>
          <p:nvSpPr>
            <p:cNvPr id="150" name="Shape 15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4FBED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4FBED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4FBED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" name="Shape 153"/>
          <p:cNvSpPr txBox="1"/>
          <p:nvPr>
            <p:ph type="title"/>
          </p:nvPr>
        </p:nvSpPr>
        <p:spPr>
          <a:xfrm>
            <a:off x="1858572" y="1734861"/>
            <a:ext cx="8489100" cy="3385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154" name="Shape 154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1092200" y="1127467"/>
            <a:ext cx="8565600" cy="939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60" name="Shape 160"/>
          <p:cNvSpPr txBox="1"/>
          <p:nvPr>
            <p:ph idx="1" type="subTitle"/>
          </p:nvPr>
        </p:nvSpPr>
        <p:spPr>
          <a:xfrm>
            <a:off x="1092200" y="2067600"/>
            <a:ext cx="7813200" cy="52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Shape 161"/>
          <p:cNvSpPr txBox="1"/>
          <p:nvPr>
            <p:ph idx="2" type="body"/>
          </p:nvPr>
        </p:nvSpPr>
        <p:spPr>
          <a:xfrm>
            <a:off x="1092200" y="3289400"/>
            <a:ext cx="7813200" cy="279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6550" lvl="0" marL="45720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437367" y="5551333"/>
            <a:ext cx="9886800" cy="806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/>
        </p:txBody>
      </p:sp>
      <p:sp>
        <p:nvSpPr>
          <p:cNvPr id="168" name="Shape 168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 flipH="1">
            <a:off x="7425600" y="3778767"/>
            <a:ext cx="47664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" name="Shape 171"/>
          <p:cNvGrpSpPr/>
          <p:nvPr/>
        </p:nvGrpSpPr>
        <p:grpSpPr>
          <a:xfrm>
            <a:off x="7945629" y="5492768"/>
            <a:ext cx="3361269" cy="1365553"/>
            <a:chOff x="6917201" y="0"/>
            <a:chExt cx="2227777" cy="863400"/>
          </a:xfrm>
        </p:grpSpPr>
        <p:sp>
          <p:nvSpPr>
            <p:cNvPr id="172" name="Shape 17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5" name="Shape 175"/>
          <p:cNvGrpSpPr/>
          <p:nvPr/>
        </p:nvGrpSpPr>
        <p:grpSpPr>
          <a:xfrm>
            <a:off x="265762" y="3"/>
            <a:ext cx="3727293" cy="1444382"/>
            <a:chOff x="6917201" y="0"/>
            <a:chExt cx="2227777" cy="863400"/>
          </a:xfrm>
        </p:grpSpPr>
        <p:sp>
          <p:nvSpPr>
            <p:cNvPr id="176" name="Shape 17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" name="Shape 179"/>
          <p:cNvSpPr txBox="1"/>
          <p:nvPr>
            <p:ph type="title"/>
          </p:nvPr>
        </p:nvSpPr>
        <p:spPr>
          <a:xfrm>
            <a:off x="1847800" y="1845133"/>
            <a:ext cx="8496300" cy="18396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1847800" y="3818467"/>
            <a:ext cx="8496300" cy="85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6550" lvl="0" marL="457200" rtl="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rtl="0" algn="ct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rtl="0" algn="ctr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rtl="0" algn="ctr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rtl="0" algn="ct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rtl="0" algn="ctr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rtl="0" algn="ctr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rtl="0" algn="ctr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rtl="0" algn="ctr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81" name="Shape 181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87" name="Shape 187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37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77334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3" name="Shape 193"/>
          <p:cNvSpPr txBox="1"/>
          <p:nvPr>
            <p:ph idx="2" type="body"/>
          </p:nvPr>
        </p:nvSpPr>
        <p:spPr>
          <a:xfrm>
            <a:off x="5089970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0" type="dt"/>
          </p:nvPr>
        </p:nvSpPr>
        <p:spPr>
          <a:xfrm>
            <a:off x="7205133" y="6041362"/>
            <a:ext cx="91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1" type="ftr"/>
          </p:nvPr>
        </p:nvSpPr>
        <p:spPr>
          <a:xfrm>
            <a:off x="677334" y="6041362"/>
            <a:ext cx="629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6" name="Shape 196"/>
          <p:cNvSpPr txBox="1"/>
          <p:nvPr>
            <p:ph idx="12" type="sldNum"/>
          </p:nvPr>
        </p:nvSpPr>
        <p:spPr>
          <a:xfrm>
            <a:off x="8590663" y="6041362"/>
            <a:ext cx="683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415600" y="1987833"/>
            <a:ext cx="3744000" cy="410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653667" y="701800"/>
            <a:ext cx="7578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6096000" y="1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354000" y="1834132"/>
            <a:ext cx="5393700" cy="2069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/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354000" y="3974834"/>
            <a:ext cx="5393700" cy="1794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indent="-349250" lvl="1" marL="9144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indent="-349250" lvl="2" marL="1371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indent="-349250" lvl="3" marL="18288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indent="-349250" lvl="4" marL="22860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indent="-349250" lvl="5" marL="27432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indent="-349250" lvl="6" marL="32004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indent="-349250" lvl="7" marL="365760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indent="-349250" lvl="8" marL="411480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  <a:defRPr sz="24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■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●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■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●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Proxima Nova"/>
              <a:buChar char="■"/>
              <a:defRPr sz="19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rgbClr val="4FBEDA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415600" y="1536633"/>
            <a:ext cx="11360700" cy="45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/>
          <a:lstStyle>
            <a:lvl1pPr indent="-3365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8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idx="4294967295" type="subTitle"/>
          </p:nvPr>
        </p:nvSpPr>
        <p:spPr>
          <a:xfrm>
            <a:off x="3398350" y="2127300"/>
            <a:ext cx="8291100" cy="24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rPr b="1" i="0" lang="en-US" sz="4800" u="none" cap="none" strike="noStrike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The </a:t>
            </a:r>
            <a:r>
              <a:rPr b="1" lang="en-US" sz="4800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Making</a:t>
            </a:r>
            <a:r>
              <a:rPr b="1" i="0" lang="en-US" sz="4800" u="none" cap="none" strike="noStrike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 of the</a:t>
            </a:r>
            <a:r>
              <a:rPr b="1" lang="en-US" sz="4800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0" lang="en-US" sz="4800" u="none" cap="none" strike="noStrike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Mayor’s Office o</a:t>
            </a:r>
            <a:r>
              <a:rPr b="1" lang="en-US" sz="4800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n</a:t>
            </a:r>
            <a:r>
              <a:rPr b="1" i="0" lang="en-US" sz="4800" u="none" cap="none" strike="noStrike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 Latino Affairs</a:t>
            </a:r>
            <a:endParaRPr b="1" sz="4800">
              <a:solidFill>
                <a:srgbClr val="B84B4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</a:pPr>
            <a:r>
              <a:t/>
            </a:r>
            <a:endParaRPr b="0" i="0" sz="4800" u="none" cap="none" strike="noStrike">
              <a:solidFill>
                <a:srgbClr val="4FBEDA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1179500" y="4172988"/>
            <a:ext cx="10509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Presenters: </a:t>
            </a:r>
            <a:endParaRPr i="0" sz="24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Sonia Gutiérrez and José Gutiérrez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75" y="1593525"/>
            <a:ext cx="3021225" cy="31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268" y="4423600"/>
            <a:ext cx="4808700" cy="2179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833125" y="3749050"/>
            <a:ext cx="9723000" cy="2733000"/>
          </a:xfrm>
          <a:prstGeom prst="rect">
            <a:avLst/>
          </a:prstGeom>
          <a:solidFill>
            <a:srgbClr val="B84B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FBEDA"/>
              </a:solidFill>
            </a:endParaRPr>
          </a:p>
        </p:txBody>
      </p:sp>
      <p:sp>
        <p:nvSpPr>
          <p:cNvPr id="283" name="Shape 283"/>
          <p:cNvSpPr txBox="1"/>
          <p:nvPr>
            <p:ph type="title"/>
          </p:nvPr>
        </p:nvSpPr>
        <p:spPr>
          <a:xfrm>
            <a:off x="677325" y="698400"/>
            <a:ext cx="104226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B84B4E"/>
                </a:solidFill>
              </a:rPr>
              <a:t>K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ey </a:t>
            </a:r>
            <a:r>
              <a:rPr lang="en-US" sz="3600">
                <a:solidFill>
                  <a:srgbClr val="B84B4E"/>
                </a:solidFill>
              </a:rPr>
              <a:t>L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essons </a:t>
            </a:r>
            <a:r>
              <a:rPr lang="en-US" sz="3600">
                <a:solidFill>
                  <a:srgbClr val="B84B4E"/>
                </a:solidFill>
              </a:rPr>
              <a:t>L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earned</a:t>
            </a:r>
            <a:endParaRPr>
              <a:solidFill>
                <a:srgbClr val="B84B4E"/>
              </a:solidFill>
            </a:endParaRPr>
          </a:p>
        </p:txBody>
      </p:sp>
      <p:sp>
        <p:nvSpPr>
          <p:cNvPr id="284" name="Shape 284"/>
          <p:cNvSpPr txBox="1"/>
          <p:nvPr>
            <p:ph idx="4294967295" type="body"/>
          </p:nvPr>
        </p:nvSpPr>
        <p:spPr>
          <a:xfrm>
            <a:off x="677325" y="1428700"/>
            <a:ext cx="8873100" cy="20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776"/>
              <a:buFont typeface="Noto Sans Symbols"/>
              <a:buChar char="●"/>
            </a:pPr>
            <a:r>
              <a:rPr b="1" i="1" lang="en-US" sz="2220" u="none" cap="none" strike="noStrike">
                <a:solidFill>
                  <a:srgbClr val="3F3F3F"/>
                </a:solidFill>
              </a:rPr>
              <a:t>Community Leadership</a:t>
            </a:r>
            <a:r>
              <a:rPr b="1" i="0" lang="en-US" sz="2220" u="none" cap="none" strike="noStrike">
                <a:solidFill>
                  <a:srgbClr val="3F3F3F"/>
                </a:solidFill>
              </a:rPr>
              <a:t> is about </a:t>
            </a:r>
            <a:r>
              <a:rPr b="1" lang="en-US" sz="2220"/>
              <a:t>civic education</a:t>
            </a:r>
            <a:r>
              <a:rPr lang="en-US" sz="2220">
                <a:solidFill>
                  <a:srgbClr val="3F3F3F"/>
                </a:solidFill>
              </a:rPr>
              <a:t> </a:t>
            </a:r>
            <a:endParaRPr sz="2220">
              <a:solidFill>
                <a:srgbClr val="3F3F3F"/>
              </a:solidFill>
            </a:endParaRPr>
          </a:p>
          <a:p>
            <a:pPr indent="-417576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76"/>
              <a:buFont typeface="Noto Sans Symbols"/>
              <a:buChar char="○"/>
            </a:pPr>
            <a:r>
              <a:rPr lang="en-US" sz="2220">
                <a:solidFill>
                  <a:srgbClr val="3F3F3F"/>
                </a:solidFill>
              </a:rPr>
              <a:t>O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rganized </a:t>
            </a:r>
            <a:r>
              <a:rPr lang="en-US" sz="2220"/>
              <a:t>a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ctivities </a:t>
            </a:r>
            <a:r>
              <a:rPr lang="en-US" sz="2220">
                <a:solidFill>
                  <a:srgbClr val="3F3F3F"/>
                </a:solidFill>
              </a:rPr>
              <a:t>&amp; 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single-focus solutions </a:t>
            </a:r>
            <a:r>
              <a:rPr lang="en-US" sz="2220">
                <a:solidFill>
                  <a:srgbClr val="3F3F3F"/>
                </a:solidFill>
              </a:rPr>
              <a:t>created 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community gains </a:t>
            </a:r>
            <a:r>
              <a:rPr lang="en-US" sz="2220">
                <a:solidFill>
                  <a:srgbClr val="3F3F3F"/>
                </a:solidFill>
              </a:rPr>
              <a:t>&amp; 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community pride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776"/>
              <a:buFont typeface="Noto Sans Symbols"/>
              <a:buChar char="●"/>
            </a:pPr>
            <a:r>
              <a:rPr b="1" i="1" lang="en-US" sz="2220"/>
              <a:t>Adult Education</a:t>
            </a:r>
            <a:r>
              <a:rPr b="1" lang="en-US" sz="2220"/>
              <a:t> is vital </a:t>
            </a:r>
            <a:endParaRPr sz="2220"/>
          </a:p>
          <a:p>
            <a:pPr indent="-417576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76"/>
              <a:buFont typeface="Noto Sans Symbols"/>
              <a:buChar char="○"/>
            </a:pPr>
            <a:r>
              <a:rPr lang="en-US" sz="2220"/>
              <a:t>It levels playing field &amp;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 is key to building </a:t>
            </a:r>
            <a:r>
              <a:rPr lang="en-US" sz="2220"/>
              <a:t>a stronger </a:t>
            </a:r>
            <a:r>
              <a:rPr i="0" lang="en-US" sz="2220" u="none" cap="none" strike="noStrike">
                <a:solidFill>
                  <a:srgbClr val="3F3F3F"/>
                </a:solidFill>
              </a:rPr>
              <a:t>community</a:t>
            </a:r>
            <a:endParaRPr i="0" sz="2220" u="none" cap="none" strike="noStrike">
              <a:solidFill>
                <a:srgbClr val="3F3F3F"/>
              </a:solidFill>
            </a:endParaRPr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4775" y="3881050"/>
            <a:ext cx="2162628" cy="24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3901450" y="3789675"/>
            <a:ext cx="61569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1" lang="en-US" sz="277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Power concedes nothing without a demand. It never did and it never will… </a:t>
            </a:r>
            <a:endParaRPr i="1" sz="2775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775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Frederick Douglass</a:t>
            </a:r>
            <a:endParaRPr b="1" sz="18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7" name="Shape 287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597125" y="764417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i="0" lang="en-US" sz="3600" u="none" cap="none" strike="noStrike">
                <a:solidFill>
                  <a:srgbClr val="B84B4E"/>
                </a:solidFill>
              </a:rPr>
              <a:t>What w</a:t>
            </a:r>
            <a:r>
              <a:rPr lang="en-US">
                <a:solidFill>
                  <a:srgbClr val="B84B4E"/>
                </a:solidFill>
              </a:rPr>
              <a:t>as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 needed to pull this off?</a:t>
            </a:r>
            <a:endParaRPr>
              <a:solidFill>
                <a:srgbClr val="B84B4E"/>
              </a:solidFill>
            </a:endParaRPr>
          </a:p>
        </p:txBody>
      </p:sp>
      <p:sp>
        <p:nvSpPr>
          <p:cNvPr id="293" name="Shape 293"/>
          <p:cNvSpPr txBox="1"/>
          <p:nvPr>
            <p:ph idx="4294967295" type="body"/>
          </p:nvPr>
        </p:nvSpPr>
        <p:spPr>
          <a:xfrm>
            <a:off x="4358650" y="1536375"/>
            <a:ext cx="7284600" cy="46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240"/>
              <a:buFont typeface="Noto Sans Symbols"/>
              <a:buChar char="●"/>
            </a:pPr>
            <a:r>
              <a:rPr lang="en-US" sz="2800">
                <a:solidFill>
                  <a:srgbClr val="3F3F3F"/>
                </a:solidFill>
              </a:rPr>
              <a:t>Fostered</a:t>
            </a:r>
            <a:r>
              <a:rPr i="0" lang="en-US" sz="2800" u="none" cap="none" strike="noStrike">
                <a:solidFill>
                  <a:srgbClr val="3F3F3F"/>
                </a:solidFill>
              </a:rPr>
              <a:t> </a:t>
            </a:r>
            <a:r>
              <a:rPr b="1" lang="en-US" sz="2800"/>
              <a:t>Civic Education &amp; </a:t>
            </a:r>
            <a:r>
              <a:rPr b="1" lang="en-US" sz="2800">
                <a:solidFill>
                  <a:srgbClr val="4FBEDA"/>
                </a:solidFill>
              </a:rPr>
              <a:t>M</a:t>
            </a:r>
            <a:r>
              <a:rPr b="1" lang="en-US" sz="2800">
                <a:solidFill>
                  <a:srgbClr val="4FBEDA"/>
                </a:solidFill>
              </a:rPr>
              <a:t>obilized </a:t>
            </a:r>
            <a:r>
              <a:rPr b="1" lang="en-US" sz="2800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4572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○"/>
            </a:pPr>
            <a:r>
              <a:rPr lang="en-US" sz="2400"/>
              <a:t>Moved </a:t>
            </a:r>
            <a:r>
              <a:rPr lang="en-US" sz="2400"/>
              <a:t>volunteers into action</a:t>
            </a:r>
            <a:endParaRPr sz="2400"/>
          </a:p>
          <a:p>
            <a:pPr indent="-4572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○"/>
            </a:pPr>
            <a:r>
              <a:rPr lang="en-US" sz="2400"/>
              <a:t>Led with a</a:t>
            </a:r>
            <a:r>
              <a:rPr lang="en-US" sz="2400" u="none" cap="none" strike="noStrike">
                <a:solidFill>
                  <a:srgbClr val="3F3F3F"/>
                </a:solidFill>
              </a:rPr>
              <a:t>dvoca</a:t>
            </a:r>
            <a:r>
              <a:rPr lang="en-US" sz="2400">
                <a:solidFill>
                  <a:srgbClr val="3F3F3F"/>
                </a:solidFill>
              </a:rPr>
              <a:t>cy</a:t>
            </a:r>
            <a:endParaRPr sz="2400">
              <a:solidFill>
                <a:srgbClr val="3F3F3F"/>
              </a:solidFill>
            </a:endParaRPr>
          </a:p>
          <a:p>
            <a:pPr indent="-4572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○"/>
            </a:pPr>
            <a:r>
              <a:rPr lang="en-US" sz="2400">
                <a:solidFill>
                  <a:srgbClr val="3F3F3F"/>
                </a:solidFill>
              </a:rPr>
              <a:t>Organized </a:t>
            </a:r>
            <a:r>
              <a:rPr lang="en-US" sz="2400"/>
              <a:t>g</a:t>
            </a:r>
            <a:r>
              <a:rPr lang="en-US" sz="2400" u="none" cap="none" strike="noStrike">
                <a:solidFill>
                  <a:srgbClr val="3F3F3F"/>
                </a:solidFill>
              </a:rPr>
              <a:t>roup </a:t>
            </a:r>
            <a:r>
              <a:rPr lang="en-US" sz="2400"/>
              <a:t>d</a:t>
            </a:r>
            <a:r>
              <a:rPr lang="en-US" sz="2400" u="none" cap="none" strike="noStrike">
                <a:solidFill>
                  <a:srgbClr val="3F3F3F"/>
                </a:solidFill>
              </a:rPr>
              <a:t>emonstrations, acts of </a:t>
            </a:r>
            <a:r>
              <a:rPr lang="en-US" sz="2400"/>
              <a:t>c</a:t>
            </a:r>
            <a:r>
              <a:rPr lang="en-US" sz="2400" u="none" cap="none" strike="noStrike">
                <a:solidFill>
                  <a:srgbClr val="3F3F3F"/>
                </a:solidFill>
              </a:rPr>
              <a:t>ivi</a:t>
            </a:r>
            <a:r>
              <a:rPr lang="en-US" sz="2400"/>
              <a:t>l</a:t>
            </a:r>
            <a:r>
              <a:rPr lang="en-US" sz="2400" u="none" cap="none" strike="noStrike">
                <a:solidFill>
                  <a:srgbClr val="3F3F3F"/>
                </a:solidFill>
              </a:rPr>
              <a:t> </a:t>
            </a:r>
            <a:r>
              <a:rPr lang="en-US" sz="2400"/>
              <a:t>d</a:t>
            </a:r>
            <a:r>
              <a:rPr lang="en-US" sz="2400" u="none" cap="none" strike="noStrike">
                <a:solidFill>
                  <a:srgbClr val="3F3F3F"/>
                </a:solidFill>
              </a:rPr>
              <a:t>isobedience </a:t>
            </a:r>
            <a:endParaRPr sz="2400"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240"/>
              <a:buFont typeface="Noto Sans Symbols"/>
              <a:buChar char="●"/>
            </a:pPr>
            <a:r>
              <a:rPr lang="en-US" sz="2800"/>
              <a:t>Had a </a:t>
            </a:r>
            <a:r>
              <a:rPr b="1" lang="en-US" sz="2800">
                <a:solidFill>
                  <a:srgbClr val="4FBEDA"/>
                </a:solidFill>
              </a:rPr>
              <a:t>S</a:t>
            </a:r>
            <a:r>
              <a:rPr b="1" lang="en-US" sz="2800">
                <a:solidFill>
                  <a:srgbClr val="4FBEDA"/>
                </a:solidFill>
              </a:rPr>
              <a:t>pecific “Ask” </a:t>
            </a:r>
            <a:endParaRPr b="1" sz="2800">
              <a:solidFill>
                <a:srgbClr val="4FBEDA"/>
              </a:solidFill>
            </a:endParaRPr>
          </a:p>
          <a:p>
            <a:pPr indent="-4572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○"/>
            </a:pPr>
            <a:r>
              <a:rPr lang="en-US" sz="2400"/>
              <a:t>F</a:t>
            </a:r>
            <a:r>
              <a:rPr lang="en-US" sz="2400"/>
              <a:t>ocused on </a:t>
            </a:r>
            <a:r>
              <a:rPr lang="en-US" sz="2400" u="none" cap="none" strike="noStrike">
                <a:solidFill>
                  <a:srgbClr val="3F3F3F"/>
                </a:solidFill>
              </a:rPr>
              <a:t>specific </a:t>
            </a:r>
            <a:r>
              <a:rPr lang="en-US" sz="2400">
                <a:solidFill>
                  <a:srgbClr val="3F3F3F"/>
                </a:solidFill>
              </a:rPr>
              <a:t>outcome</a:t>
            </a:r>
            <a:r>
              <a:rPr lang="en-US" sz="2400" u="none" cap="none" strike="noStrike">
                <a:solidFill>
                  <a:srgbClr val="3F3F3F"/>
                </a:solidFill>
              </a:rPr>
              <a:t> (</a:t>
            </a:r>
            <a:r>
              <a:rPr lang="en-US" sz="2400"/>
              <a:t>i</a:t>
            </a:r>
            <a:r>
              <a:rPr lang="en-US" sz="2400" u="none" cap="none" strike="noStrike">
                <a:solidFill>
                  <a:srgbClr val="3F3F3F"/>
                </a:solidFill>
              </a:rPr>
              <a:t>.e., MOLA</a:t>
            </a:r>
            <a:r>
              <a:rPr lang="en-US" sz="2400">
                <a:solidFill>
                  <a:srgbClr val="3F3F3F"/>
                </a:solidFill>
              </a:rPr>
              <a:t>)</a:t>
            </a:r>
            <a:endParaRPr sz="2400"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240"/>
              <a:buFont typeface="Comfortaa"/>
              <a:buChar char="●"/>
            </a:pPr>
            <a:r>
              <a:rPr b="1" lang="en-US" sz="2800"/>
              <a:t>Worked </a:t>
            </a:r>
            <a:r>
              <a:rPr b="1" lang="en-US" sz="2800">
                <a:solidFill>
                  <a:srgbClr val="4FBEDA"/>
                </a:solidFill>
              </a:rPr>
              <a:t>T</a:t>
            </a:r>
            <a:r>
              <a:rPr b="1" lang="en-US" sz="2800">
                <a:solidFill>
                  <a:srgbClr val="4FBEDA"/>
                </a:solidFill>
              </a:rPr>
              <a:t>ogether</a:t>
            </a:r>
            <a:r>
              <a:rPr b="1" lang="en-US" sz="2800">
                <a:solidFill>
                  <a:schemeClr val="dk1"/>
                </a:solidFill>
              </a:rPr>
              <a:t> </a:t>
            </a:r>
            <a:endParaRPr sz="2800" u="none" cap="none" strike="noStrike">
              <a:solidFill>
                <a:srgbClr val="3F3F3F"/>
              </a:solidFill>
            </a:endParaRPr>
          </a:p>
          <a:p>
            <a:pPr indent="-457200" lvl="1" marL="1219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Char char="○"/>
            </a:pPr>
            <a:r>
              <a:rPr lang="en-US" sz="2400">
                <a:solidFill>
                  <a:srgbClr val="3F3F3F"/>
                </a:solidFill>
              </a:rPr>
              <a:t>L</a:t>
            </a:r>
            <a:r>
              <a:rPr lang="en-US" sz="2400" u="none" cap="none" strike="noStrike">
                <a:solidFill>
                  <a:srgbClr val="3F3F3F"/>
                </a:solidFill>
              </a:rPr>
              <a:t>earned to </a:t>
            </a:r>
            <a:r>
              <a:rPr lang="en-US" sz="2400">
                <a:solidFill>
                  <a:srgbClr val="3F3F3F"/>
                </a:solidFill>
              </a:rPr>
              <a:t>address</a:t>
            </a:r>
            <a:r>
              <a:rPr lang="en-US" sz="2400" u="none" cap="none" strike="noStrike">
                <a:solidFill>
                  <a:srgbClr val="3F3F3F"/>
                </a:solidFill>
              </a:rPr>
              <a:t> conflict without confrontation </a:t>
            </a:r>
            <a:r>
              <a:rPr lang="en-US" sz="2400">
                <a:solidFill>
                  <a:srgbClr val="3F3F3F"/>
                </a:solidFill>
              </a:rPr>
              <a:t>&amp; worked with one another </a:t>
            </a:r>
            <a:endParaRPr sz="2400" u="none" cap="none" strike="noStrike">
              <a:solidFill>
                <a:srgbClr val="3F3F3F"/>
              </a:solidFill>
            </a:endParaRPr>
          </a:p>
        </p:txBody>
      </p:sp>
      <p:sp>
        <p:nvSpPr>
          <p:cNvPr id="294" name="Shape 294"/>
          <p:cNvSpPr txBox="1"/>
          <p:nvPr/>
        </p:nvSpPr>
        <p:spPr>
          <a:xfrm rot="624">
            <a:off x="717273" y="2628424"/>
            <a:ext cx="3306000" cy="1427400"/>
          </a:xfrm>
          <a:prstGeom prst="rect">
            <a:avLst/>
          </a:prstGeom>
          <a:solidFill>
            <a:srgbClr val="B84B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FF"/>
                </a:solidFill>
                <a:latin typeface="Alfa Slab One"/>
                <a:ea typeface="Alfa Slab One"/>
                <a:cs typeface="Alfa Slab One"/>
                <a:sym typeface="Alfa Slab One"/>
              </a:rPr>
              <a:t>Community Organizing </a:t>
            </a:r>
            <a:endParaRPr sz="3600">
              <a:solidFill>
                <a:srgbClr val="FFFFFF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748950" y="738025"/>
            <a:ext cx="110601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i="0" lang="en-US" sz="3240" u="none" cap="none" strike="noStrike">
                <a:solidFill>
                  <a:srgbClr val="B84B4E"/>
                </a:solidFill>
              </a:rPr>
              <a:t>Recommendations </a:t>
            </a:r>
            <a:r>
              <a:rPr lang="en-US" sz="3240">
                <a:solidFill>
                  <a:srgbClr val="B84B4E"/>
                </a:solidFill>
              </a:rPr>
              <a:t>for New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 </a:t>
            </a:r>
            <a:r>
              <a:rPr lang="en-US" sz="3240">
                <a:solidFill>
                  <a:srgbClr val="B84B4E"/>
                </a:solidFill>
              </a:rPr>
              <a:t>G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eneration of Latino </a:t>
            </a:r>
            <a:r>
              <a:rPr lang="en-US" sz="3240">
                <a:solidFill>
                  <a:srgbClr val="B84B4E"/>
                </a:solidFill>
              </a:rPr>
              <a:t>C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ommunity </a:t>
            </a:r>
            <a:r>
              <a:rPr lang="en-US" sz="3240">
                <a:solidFill>
                  <a:srgbClr val="B84B4E"/>
                </a:solidFill>
              </a:rPr>
              <a:t>O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rganizers </a:t>
            </a:r>
            <a:r>
              <a:rPr lang="en-US" sz="3240">
                <a:solidFill>
                  <a:srgbClr val="B84B4E"/>
                </a:solidFill>
              </a:rPr>
              <a:t>&amp; A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ctivists</a:t>
            </a:r>
            <a:endParaRPr>
              <a:solidFill>
                <a:srgbClr val="B84B4E"/>
              </a:solidFill>
            </a:endParaRPr>
          </a:p>
        </p:txBody>
      </p:sp>
      <p:sp>
        <p:nvSpPr>
          <p:cNvPr id="301" name="Shape 301"/>
          <p:cNvSpPr txBox="1"/>
          <p:nvPr>
            <p:ph idx="4294967295" type="body"/>
          </p:nvPr>
        </p:nvSpPr>
        <p:spPr>
          <a:xfrm>
            <a:off x="677325" y="2058175"/>
            <a:ext cx="8596800" cy="3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8001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2072"/>
              <a:buFont typeface="Noto Sans Symbols"/>
              <a:buChar char="●"/>
            </a:pP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Mobiliz</a:t>
            </a:r>
            <a:r>
              <a:rPr b="1" lang="en-US" sz="2590">
                <a:solidFill>
                  <a:srgbClr val="3F3F3F"/>
                </a:solidFill>
              </a:rPr>
              <a:t>e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 Volunteer</a:t>
            </a:r>
            <a:r>
              <a:rPr b="1" lang="en-US" sz="2590">
                <a:solidFill>
                  <a:srgbClr val="3F3F3F"/>
                </a:solidFill>
              </a:rPr>
              <a:t>s</a:t>
            </a:r>
            <a:r>
              <a:rPr lang="en-US" sz="2590">
                <a:solidFill>
                  <a:srgbClr val="3F3F3F"/>
                </a:solidFill>
              </a:rPr>
              <a:t>: Foster civic education</a:t>
            </a:r>
            <a:endParaRPr/>
          </a:p>
          <a:p>
            <a:pPr indent="-34290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072"/>
              <a:buFont typeface="Calibri"/>
              <a:buChar char="●"/>
            </a:pP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Lead with Advocacy</a:t>
            </a:r>
            <a:r>
              <a:rPr lang="en-US" sz="2590">
                <a:solidFill>
                  <a:srgbClr val="3F3F3F"/>
                </a:solidFill>
              </a:rPr>
              <a:t>: 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 Participate in the </a:t>
            </a:r>
            <a:r>
              <a:rPr lang="en-US" sz="2590">
                <a:solidFill>
                  <a:srgbClr val="3F3F3F"/>
                </a:solidFill>
              </a:rPr>
              <a:t>p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olitical </a:t>
            </a:r>
            <a:r>
              <a:rPr lang="en-US" sz="2590">
                <a:solidFill>
                  <a:srgbClr val="3F3F3F"/>
                </a:solidFill>
              </a:rPr>
              <a:t>p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rocess</a:t>
            </a:r>
            <a:endParaRPr i="0" sz="2590" u="none" cap="none" strike="noStrike">
              <a:solidFill>
                <a:srgbClr val="3F3F3F"/>
              </a:solidFill>
            </a:endParaRPr>
          </a:p>
          <a:p>
            <a:pPr indent="-34290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072"/>
              <a:buFont typeface="Noto Sans Symbols"/>
              <a:buChar char="●"/>
            </a:pP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Get the </a:t>
            </a:r>
            <a:r>
              <a:rPr b="1" lang="en-US" sz="2590">
                <a:solidFill>
                  <a:srgbClr val="3F3F3F"/>
                </a:solidFill>
              </a:rPr>
              <a:t>G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roup to </a:t>
            </a:r>
            <a:r>
              <a:rPr b="1" lang="en-US" sz="2590">
                <a:solidFill>
                  <a:srgbClr val="3F3F3F"/>
                </a:solidFill>
              </a:rPr>
              <a:t>D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eliver a </a:t>
            </a:r>
            <a:r>
              <a:rPr b="1" lang="en-US" sz="2590">
                <a:solidFill>
                  <a:srgbClr val="3F3F3F"/>
                </a:solidFill>
              </a:rPr>
              <a:t>P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roduct</a:t>
            </a:r>
            <a:r>
              <a:rPr lang="en-US" sz="2590">
                <a:solidFill>
                  <a:srgbClr val="3F3F3F"/>
                </a:solidFill>
              </a:rPr>
              <a:t>: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lang="en-US" sz="2590">
                <a:solidFill>
                  <a:srgbClr val="3F3F3F"/>
                </a:solidFill>
              </a:rPr>
              <a:t>Choose s</a:t>
            </a:r>
            <a:r>
              <a:rPr lang="en-US" sz="2590" u="none" cap="none" strike="noStrike">
                <a:solidFill>
                  <a:srgbClr val="3F3F3F"/>
                </a:solidFill>
              </a:rPr>
              <a:t>pecifics</a:t>
            </a:r>
            <a:endParaRPr sz="2590" u="none" cap="none" strike="noStrike">
              <a:solidFill>
                <a:srgbClr val="3F3F3F"/>
              </a:solidFill>
            </a:endParaRPr>
          </a:p>
          <a:p>
            <a:pPr indent="-34290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072"/>
              <a:buFont typeface="Calibri"/>
              <a:buChar char="●"/>
            </a:pP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Go for </a:t>
            </a:r>
            <a:r>
              <a:rPr b="1" lang="en-US" sz="2590">
                <a:solidFill>
                  <a:srgbClr val="3F3F3F"/>
                </a:solidFill>
              </a:rPr>
              <a:t>C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oncrete, </a:t>
            </a:r>
            <a:r>
              <a:rPr b="1" lang="en-US" sz="2590">
                <a:solidFill>
                  <a:srgbClr val="3F3F3F"/>
                </a:solidFill>
              </a:rPr>
              <a:t>M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easurable </a:t>
            </a:r>
            <a:r>
              <a:rPr b="1" lang="en-US" sz="2590">
                <a:solidFill>
                  <a:srgbClr val="3F3F3F"/>
                </a:solidFill>
              </a:rPr>
              <a:t>B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enefits:</a:t>
            </a:r>
            <a:r>
              <a:rPr b="1" lang="en-US" sz="2590">
                <a:solidFill>
                  <a:srgbClr val="3F3F3F"/>
                </a:solidFill>
              </a:rPr>
              <a:t> </a:t>
            </a:r>
            <a:r>
              <a:rPr lang="en-US" sz="2590">
                <a:solidFill>
                  <a:srgbClr val="3F3F3F"/>
                </a:solidFill>
              </a:rPr>
              <a:t>H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ousing, </a:t>
            </a:r>
            <a:r>
              <a:rPr lang="en-US" sz="2590">
                <a:solidFill>
                  <a:srgbClr val="3F3F3F"/>
                </a:solidFill>
              </a:rPr>
              <a:t>j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obs,</a:t>
            </a:r>
            <a:endParaRPr i="0" sz="2590" u="none" cap="none" strike="noStrike">
              <a:solidFill>
                <a:srgbClr val="3F3F3F"/>
              </a:solidFill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0">
                <a:solidFill>
                  <a:srgbClr val="3F3F3F"/>
                </a:solidFill>
              </a:rPr>
              <a:t>e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conomic </a:t>
            </a:r>
            <a:r>
              <a:rPr lang="en-US" sz="2590">
                <a:solidFill>
                  <a:srgbClr val="3F3F3F"/>
                </a:solidFill>
              </a:rPr>
              <a:t>d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evelopment, </a:t>
            </a:r>
            <a:r>
              <a:rPr lang="en-US" sz="2590">
                <a:solidFill>
                  <a:srgbClr val="3F3F3F"/>
                </a:solidFill>
              </a:rPr>
              <a:t>a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ccess to </a:t>
            </a:r>
            <a:r>
              <a:rPr lang="en-US" sz="2590">
                <a:solidFill>
                  <a:srgbClr val="3F3F3F"/>
                </a:solidFill>
              </a:rPr>
              <a:t>c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apital</a:t>
            </a:r>
            <a:r>
              <a:rPr lang="en-US" sz="2590">
                <a:solidFill>
                  <a:srgbClr val="3F3F3F"/>
                </a:solidFill>
              </a:rPr>
              <a:t>, etc.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endParaRPr i="0" sz="2590" u="none" cap="none" strike="noStrike">
              <a:solidFill>
                <a:srgbClr val="3F3F3F"/>
              </a:solidFill>
            </a:endParaRPr>
          </a:p>
          <a:p>
            <a:pPr indent="-34290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072"/>
              <a:buFont typeface="Calibri"/>
              <a:buChar char="●"/>
            </a:pP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b="1" lang="en-US" sz="2590">
                <a:solidFill>
                  <a:srgbClr val="3F3F3F"/>
                </a:solidFill>
              </a:rPr>
              <a:t>Address Conflict Without Confrontation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endParaRPr/>
          </a:p>
          <a:p>
            <a:pPr indent="-342900" lvl="0" marL="8001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2072"/>
              <a:buFont typeface="Noto Sans Symbols"/>
              <a:buChar char="●"/>
            </a:pP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b="1" i="0" lang="en-US" sz="2590" u="none" cap="none" strike="noStrike">
                <a:solidFill>
                  <a:srgbClr val="3F3F3F"/>
                </a:solidFill>
              </a:rPr>
              <a:t>Learn 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“</a:t>
            </a:r>
            <a:r>
              <a:rPr b="1" lang="en-US" sz="2590" u="none" cap="none" strike="noStrike">
                <a:solidFill>
                  <a:srgbClr val="3F3F3F"/>
                </a:solidFill>
              </a:rPr>
              <a:t>Demonstration Tactics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”</a:t>
            </a:r>
            <a:endParaRPr i="0" sz="2590" u="none" cap="none" strike="noStrike">
              <a:solidFill>
                <a:srgbClr val="3F3F3F"/>
              </a:solidFill>
            </a:endParaRPr>
          </a:p>
          <a:p>
            <a:pPr indent="-258318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32"/>
              <a:buFont typeface="Noto Sans Symbols"/>
              <a:buNone/>
            </a:pPr>
            <a:r>
              <a:t/>
            </a:r>
            <a:endParaRPr i="0" sz="1665" u="none" cap="none" strike="noStrike">
              <a:solidFill>
                <a:srgbClr val="3F3F3F"/>
              </a:solidFill>
            </a:endParaRPr>
          </a:p>
        </p:txBody>
      </p:sp>
      <p:sp>
        <p:nvSpPr>
          <p:cNvPr id="302" name="Shape 302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735750" y="744625"/>
            <a:ext cx="107025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Trebuchet MS"/>
              <a:buNone/>
            </a:pPr>
            <a:r>
              <a:rPr lang="en-US" sz="3240">
                <a:solidFill>
                  <a:srgbClr val="B84B4E"/>
                </a:solidFill>
              </a:rPr>
              <a:t>What the Latino Community Development Act / MOLA Made P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ossible for </a:t>
            </a:r>
            <a:r>
              <a:rPr lang="en-US" sz="3240">
                <a:solidFill>
                  <a:srgbClr val="B84B4E"/>
                </a:solidFill>
              </a:rPr>
              <a:t>DC 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Latino </a:t>
            </a:r>
            <a:r>
              <a:rPr lang="en-US" sz="3240">
                <a:solidFill>
                  <a:srgbClr val="B84B4E"/>
                </a:solidFill>
              </a:rPr>
              <a:t>C</a:t>
            </a:r>
            <a:r>
              <a:rPr i="0" lang="en-US" sz="3240" u="none" cap="none" strike="noStrike">
                <a:solidFill>
                  <a:srgbClr val="B84B4E"/>
                </a:solidFill>
              </a:rPr>
              <a:t>ommunity</a:t>
            </a:r>
            <a:br>
              <a:rPr i="0" lang="en-US" sz="3240" u="none" cap="none" strike="noStrike">
                <a:solidFill>
                  <a:srgbClr val="B84B4E"/>
                </a:solidFill>
              </a:rPr>
            </a:br>
            <a:endParaRPr i="0" sz="3240" u="none" cap="none" strike="noStrike">
              <a:solidFill>
                <a:srgbClr val="B84B4E"/>
              </a:solidFill>
            </a:endParaRPr>
          </a:p>
        </p:txBody>
      </p:sp>
      <p:sp>
        <p:nvSpPr>
          <p:cNvPr id="308" name="Shape 308"/>
          <p:cNvSpPr txBox="1"/>
          <p:nvPr>
            <p:ph idx="4294967295" type="body"/>
          </p:nvPr>
        </p:nvSpPr>
        <p:spPr>
          <a:xfrm>
            <a:off x="735750" y="2066450"/>
            <a:ext cx="3803100" cy="434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Nunito"/>
                <a:ea typeface="Nunito"/>
                <a:cs typeface="Nunito"/>
                <a:sym typeface="Nunito"/>
              </a:rPr>
              <a:t>CITY GOVERNMENT</a:t>
            </a:r>
            <a:endParaRPr b="1" sz="1200">
              <a:latin typeface="Nunito"/>
              <a:ea typeface="Nunito"/>
              <a:cs typeface="Nunito"/>
              <a:sym typeface="Nuni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Grants</a:t>
            </a:r>
            <a:endParaRPr sz="1400"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Language Access</a:t>
            </a:r>
            <a:endParaRPr sz="1400"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Police and Fire </a:t>
            </a:r>
            <a:r>
              <a:rPr lang="en-US" sz="1400"/>
              <a:t>Department hires</a:t>
            </a:r>
            <a:endParaRPr sz="1400"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Other DC Government </a:t>
            </a:r>
            <a:r>
              <a:rPr lang="en-US" sz="1400">
                <a:solidFill>
                  <a:srgbClr val="3F3F3F"/>
                </a:solidFill>
              </a:rPr>
              <a:t>j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ob</a:t>
            </a:r>
            <a:r>
              <a:rPr lang="en-US" sz="1400">
                <a:solidFill>
                  <a:srgbClr val="3F3F3F"/>
                </a:solidFill>
              </a:rPr>
              <a:t> opportunities</a:t>
            </a:r>
            <a:endParaRPr sz="1400"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Small Business Loans</a:t>
            </a:r>
            <a:r>
              <a:rPr lang="en-US" sz="1400">
                <a:solidFill>
                  <a:srgbClr val="3F3F3F"/>
                </a:solidFill>
              </a:rPr>
              <a:t> (m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any successful Latino</a:t>
            </a:r>
            <a:r>
              <a:rPr lang="en-US" sz="1400">
                <a:solidFill>
                  <a:srgbClr val="3F3F3F"/>
                </a:solidFill>
              </a:rPr>
              <a:t>-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owned businesses, from restaurants to construction companies</a:t>
            </a:r>
            <a:r>
              <a:rPr lang="en-US" sz="1400">
                <a:solidFill>
                  <a:srgbClr val="3F3F3F"/>
                </a:solidFill>
              </a:rPr>
              <a:t>)</a:t>
            </a:r>
            <a:endParaRPr sz="1400"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Housing Ownership</a:t>
            </a:r>
            <a:endParaRPr sz="1400"/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Citizenship</a:t>
            </a:r>
            <a:endParaRPr i="0" sz="1400" u="none" cap="none" strike="noStrike">
              <a:solidFill>
                <a:srgbClr val="3F3F3F"/>
              </a:solidFill>
            </a:endParaRPr>
          </a:p>
        </p:txBody>
      </p:sp>
      <p:sp>
        <p:nvSpPr>
          <p:cNvPr id="309" name="Shape 309"/>
          <p:cNvSpPr txBox="1"/>
          <p:nvPr>
            <p:ph idx="4294967295" type="body"/>
          </p:nvPr>
        </p:nvSpPr>
        <p:spPr>
          <a:xfrm>
            <a:off x="4656950" y="2017525"/>
            <a:ext cx="4499100" cy="41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24"/>
              <a:buFont typeface="Noto Sans Symbols"/>
              <a:buNone/>
            </a:pPr>
            <a:r>
              <a:rPr b="1" lang="en-US" sz="1200">
                <a:latin typeface="Nunito"/>
                <a:ea typeface="Nunito"/>
                <a:cs typeface="Nunito"/>
                <a:sym typeface="Nunito"/>
              </a:rPr>
              <a:t>LATINO-SERVING CBOs</a:t>
            </a:r>
            <a:endParaRPr b="1" i="0" sz="1200" u="none" cap="none" strike="noStrike">
              <a:solidFill>
                <a:srgbClr val="3F3F3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Carlos Rosario Public Charter School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Latin American Youth Center</a:t>
            </a:r>
            <a:r>
              <a:rPr lang="en-US" sz="1400">
                <a:solidFill>
                  <a:srgbClr val="3F3F3F"/>
                </a:solidFill>
              </a:rPr>
              <a:t> / 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Youth Build 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Vida Senior Centers </a:t>
            </a:r>
            <a:r>
              <a:rPr lang="en-US" sz="1400">
                <a:solidFill>
                  <a:srgbClr val="3F3F3F"/>
                </a:solidFill>
              </a:rPr>
              <a:t>&amp; Vida Senior Residences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Andromeda </a:t>
            </a:r>
            <a:r>
              <a:rPr lang="en-US" sz="1400">
                <a:solidFill>
                  <a:srgbClr val="3F3F3F"/>
                </a:solidFill>
              </a:rPr>
              <a:t>Transcultural 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Health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Ayuda Legal Services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CentroN</a:t>
            </a:r>
            <a:r>
              <a:rPr lang="en-US" sz="1400">
                <a:solidFill>
                  <a:srgbClr val="3F3F3F"/>
                </a:solidFill>
              </a:rPr>
              <a:t>í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a  </a:t>
            </a:r>
            <a:endParaRPr sz="1400">
              <a:solidFill>
                <a:srgbClr val="3F3F3F"/>
              </a:solidFill>
            </a:endParaRPr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CARECEN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Oyster School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La </a:t>
            </a:r>
            <a:r>
              <a:rPr lang="en-US" sz="1400">
                <a:solidFill>
                  <a:srgbClr val="3F3F3F"/>
                </a:solidFill>
              </a:rPr>
              <a:t>Clínica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 Del Pueblo</a:t>
            </a:r>
            <a:endParaRPr sz="1400">
              <a:solidFill>
                <a:srgbClr val="3F3F3F"/>
              </a:solidFill>
            </a:endParaRPr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Mary</a:t>
            </a:r>
            <a:r>
              <a:rPr lang="en-US" sz="1400"/>
              <a:t>’s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 Center</a:t>
            </a:r>
            <a:endParaRPr sz="1400"/>
          </a:p>
          <a:p>
            <a:pPr indent="-34036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400"/>
              <a:buChar char="●"/>
            </a:pPr>
            <a:r>
              <a:rPr i="0" lang="en-US" sz="1400" u="none" cap="none" strike="noStrike">
                <a:solidFill>
                  <a:srgbClr val="3F3F3F"/>
                </a:solidFill>
              </a:rPr>
              <a:t>LEDC</a:t>
            </a:r>
            <a:r>
              <a:rPr lang="en-US" sz="1400">
                <a:solidFill>
                  <a:srgbClr val="3F3F3F"/>
                </a:solidFill>
              </a:rPr>
              <a:t>, </a:t>
            </a:r>
            <a:r>
              <a:rPr i="1" lang="en-US" sz="1400" u="none" cap="none" strike="noStrike">
                <a:solidFill>
                  <a:srgbClr val="3F3F3F"/>
                </a:solidFill>
              </a:rPr>
              <a:t>Mi Casa</a:t>
            </a:r>
            <a:r>
              <a:rPr i="0" lang="en-US" sz="1400" u="none" cap="none" strike="noStrike">
                <a:solidFill>
                  <a:srgbClr val="3F3F3F"/>
                </a:solidFill>
              </a:rPr>
              <a:t> </a:t>
            </a:r>
            <a:r>
              <a:rPr lang="en-US" sz="1400">
                <a:solidFill>
                  <a:srgbClr val="3F3F3F"/>
                </a:solidFill>
              </a:rPr>
              <a:t>&amp; others</a:t>
            </a:r>
            <a:endParaRPr i="0" sz="1400" u="none" cap="none" strike="noStrike">
              <a:solidFill>
                <a:srgbClr val="3F3F3F"/>
              </a:solidFill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9274125" y="2373975"/>
            <a:ext cx="2468700" cy="3136500"/>
          </a:xfrm>
          <a:prstGeom prst="rect">
            <a:avLst/>
          </a:prstGeom>
          <a:solidFill>
            <a:srgbClr val="4FBE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Better</a:t>
            </a:r>
            <a:r>
              <a:rPr b="1" i="1" lang="en-US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 lives for ourselves &amp; our children</a:t>
            </a:r>
            <a:endParaRPr sz="240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1" name="Shape 311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270275" y="503800"/>
            <a:ext cx="11634300" cy="1272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B84B4E"/>
                </a:solidFill>
              </a:rPr>
              <a:t>Q&amp;A</a:t>
            </a:r>
            <a:endParaRPr sz="4800">
              <a:solidFill>
                <a:srgbClr val="B84B4E"/>
              </a:solidFill>
            </a:endParaRPr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263" y="1312725"/>
            <a:ext cx="11670926" cy="52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900" y="580275"/>
            <a:ext cx="2229700" cy="234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1092200" y="1066325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i="1" lang="en-US">
                <a:solidFill>
                  <a:srgbClr val="B84B4E"/>
                </a:solidFill>
              </a:rPr>
              <a:t>Charla</a:t>
            </a:r>
            <a:r>
              <a:rPr b="1" lang="en-US">
                <a:solidFill>
                  <a:srgbClr val="B84B4E"/>
                </a:solidFill>
              </a:rPr>
              <a:t> </a:t>
            </a:r>
            <a:r>
              <a:rPr b="1" lang="en-US">
                <a:solidFill>
                  <a:srgbClr val="B84B4E"/>
                </a:solidFill>
              </a:rPr>
              <a:t>Framework</a:t>
            </a:r>
            <a:endParaRPr b="1" i="0" sz="3600" u="none" cap="none" strike="noStrike">
              <a:solidFill>
                <a:srgbClr val="B84B4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1" name="Shape 211"/>
          <p:cNvSpPr txBox="1"/>
          <p:nvPr>
            <p:ph idx="4294967295" type="body"/>
          </p:nvPr>
        </p:nvSpPr>
        <p:spPr>
          <a:xfrm>
            <a:off x="1179300" y="1964200"/>
            <a:ext cx="8544600" cy="3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06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2590"/>
              <a:buChar char="●"/>
            </a:pPr>
            <a:r>
              <a:rPr lang="en-US" sz="2590"/>
              <a:t>E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vents </a:t>
            </a:r>
            <a:r>
              <a:rPr lang="en-US" sz="2590"/>
              <a:t>Leading </a:t>
            </a:r>
            <a:r>
              <a:rPr lang="en-US" sz="2590"/>
              <a:t>to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 </a:t>
            </a:r>
            <a:r>
              <a:rPr lang="en-US" sz="2590">
                <a:solidFill>
                  <a:srgbClr val="3F3F3F"/>
                </a:solidFill>
              </a:rPr>
              <a:t>Latino Community Development Act </a:t>
            </a:r>
            <a:endParaRPr sz="2590">
              <a:solidFill>
                <a:srgbClr val="3F3F3F"/>
              </a:solidFill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90">
                <a:solidFill>
                  <a:srgbClr val="3F3F3F"/>
                </a:solidFill>
              </a:rPr>
              <a:t>&amp; F</a:t>
            </a:r>
            <a:r>
              <a:rPr i="0" lang="en-US" sz="2590" u="none" cap="none" strike="noStrike">
                <a:solidFill>
                  <a:srgbClr val="3F3F3F"/>
                </a:solidFill>
              </a:rPr>
              <a:t>ounding of MOLA</a:t>
            </a:r>
            <a:endParaRPr sz="2590">
              <a:solidFill>
                <a:srgbClr val="3F3F3F"/>
              </a:solidFill>
            </a:endParaRPr>
          </a:p>
          <a:p>
            <a:pPr indent="-39306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2590"/>
              <a:buChar char="●"/>
            </a:pPr>
            <a:r>
              <a:rPr lang="en-US" sz="2590"/>
              <a:t>C</a:t>
            </a:r>
            <a:r>
              <a:rPr lang="en-US" sz="2590"/>
              <a:t>ommunity Organizing &amp; Demonstrations</a:t>
            </a:r>
            <a:endParaRPr sz="2590"/>
          </a:p>
          <a:p>
            <a:pPr indent="-39306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2590"/>
              <a:buChar char="●"/>
            </a:pPr>
            <a:r>
              <a:rPr lang="en-US" sz="2590"/>
              <a:t>R</a:t>
            </a:r>
            <a:r>
              <a:rPr lang="en-US" sz="2590"/>
              <a:t>ole of Civic Education in Social Change</a:t>
            </a:r>
            <a:endParaRPr sz="2590"/>
          </a:p>
          <a:p>
            <a:pPr indent="-393065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2590"/>
              <a:buChar char="●"/>
            </a:pPr>
            <a:r>
              <a:rPr lang="en-US" sz="2590"/>
              <a:t>Outcomes of Latino Community Development Act </a:t>
            </a:r>
            <a:endParaRPr sz="2590"/>
          </a:p>
        </p:txBody>
      </p:sp>
      <p:sp>
        <p:nvSpPr>
          <p:cNvPr id="212" name="Shape 212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 b="3814" l="15466" r="10316" t="2919"/>
          <a:stretch/>
        </p:blipFill>
        <p:spPr>
          <a:xfrm>
            <a:off x="4988250" y="330200"/>
            <a:ext cx="3059927" cy="384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>
            <p:ph type="title"/>
          </p:nvPr>
        </p:nvSpPr>
        <p:spPr>
          <a:xfrm>
            <a:off x="504725" y="714917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en-US">
                <a:solidFill>
                  <a:srgbClr val="B84B4E"/>
                </a:solidFill>
              </a:rPr>
              <a:t>The Broader </a:t>
            </a:r>
            <a:endParaRPr b="1">
              <a:solidFill>
                <a:srgbClr val="B84B4E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en-US">
                <a:solidFill>
                  <a:srgbClr val="B84B4E"/>
                </a:solidFill>
              </a:rPr>
              <a:t>Context </a:t>
            </a:r>
            <a:r>
              <a:rPr b="1" lang="en-US" sz="2200">
                <a:solidFill>
                  <a:srgbClr val="B84B4E"/>
                </a:solidFill>
              </a:rPr>
              <a:t>(1966 - 1976)</a:t>
            </a:r>
            <a:endParaRPr b="1" i="0" sz="2200" u="none" cap="none" strike="noStrike">
              <a:solidFill>
                <a:srgbClr val="B84B4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9" name="Shape 219"/>
          <p:cNvSpPr txBox="1"/>
          <p:nvPr>
            <p:ph idx="4294967295" type="body"/>
          </p:nvPr>
        </p:nvSpPr>
        <p:spPr>
          <a:xfrm>
            <a:off x="415600" y="1987825"/>
            <a:ext cx="4022100" cy="20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457200" marR="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b="1" lang="en-US"/>
              <a:t>Across the U.S.</a:t>
            </a:r>
            <a:r>
              <a:rPr lang="en-US"/>
              <a:t> </a:t>
            </a:r>
            <a:r>
              <a:rPr b="1" lang="en-US" sz="1300">
                <a:solidFill>
                  <a:srgbClr val="000000"/>
                </a:solidFill>
              </a:rPr>
              <a:t>–</a:t>
            </a:r>
            <a:r>
              <a:rPr lang="en-US"/>
              <a:t>  Civil rights movements were in full force</a:t>
            </a:r>
            <a:endParaRPr/>
          </a:p>
          <a:p>
            <a:pPr indent="-336550" lvl="0" marL="457200" marR="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b="1" lang="en-US"/>
              <a:t>In Latin America</a:t>
            </a:r>
            <a:r>
              <a:rPr lang="en-US"/>
              <a:t> </a:t>
            </a:r>
            <a:r>
              <a:rPr b="1" lang="en-US" sz="1300">
                <a:solidFill>
                  <a:srgbClr val="000000"/>
                </a:solidFill>
              </a:rPr>
              <a:t>–</a:t>
            </a:r>
            <a:r>
              <a:rPr lang="en-US"/>
              <a:t> People struggled for their lives in countries affected by civil war, dictatorships &amp; political instability</a:t>
            </a:r>
            <a:endParaRPr/>
          </a:p>
        </p:txBody>
      </p:sp>
      <p:pic>
        <p:nvPicPr>
          <p:cNvPr id="220" name="Shape 2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">
            <a:off x="2775750" y="4643581"/>
            <a:ext cx="2689602" cy="183341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 rot="-5400000">
            <a:off x="1430050" y="5332300"/>
            <a:ext cx="2045400" cy="416700"/>
          </a:xfrm>
          <a:prstGeom prst="rect">
            <a:avLst/>
          </a:prstGeom>
          <a:solidFill>
            <a:srgbClr val="B84B4E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UNITED STATES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2" name="Shape 222"/>
          <p:cNvSpPr txBox="1"/>
          <p:nvPr/>
        </p:nvSpPr>
        <p:spPr>
          <a:xfrm rot="-5400000">
            <a:off x="2923500" y="1978926"/>
            <a:ext cx="3712800" cy="416700"/>
          </a:xfrm>
          <a:prstGeom prst="rect">
            <a:avLst/>
          </a:prstGeom>
          <a:solidFill>
            <a:srgbClr val="B84B4E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LATIN AMERICA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3" name="Shape 2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8700" y="653075"/>
            <a:ext cx="2833000" cy="193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2400" y="4561750"/>
            <a:ext cx="2832999" cy="192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1627" y="4561750"/>
            <a:ext cx="2820397" cy="19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8">
            <a:alphaModFix/>
          </a:blip>
          <a:srcRect b="0" l="31450" r="0" t="0"/>
          <a:stretch/>
        </p:blipFill>
        <p:spPr>
          <a:xfrm>
            <a:off x="7802177" y="2584075"/>
            <a:ext cx="2199798" cy="19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01976" y="2584075"/>
            <a:ext cx="1758676" cy="199845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775350" y="1087867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i="0" lang="en-US" sz="3600" u="none" cap="none" strike="noStrike">
                <a:solidFill>
                  <a:srgbClr val="B84B4E"/>
                </a:solidFill>
              </a:rPr>
              <a:t>A PROFILE OF DC LATINOS IN 1970s </a:t>
            </a:r>
            <a:endParaRPr i="0" sz="3600" u="none" cap="none" strike="noStrike">
              <a:solidFill>
                <a:srgbClr val="B84B4E"/>
              </a:solidFill>
            </a:endParaRPr>
          </a:p>
        </p:txBody>
      </p:sp>
      <p:sp>
        <p:nvSpPr>
          <p:cNvPr id="234" name="Shape 234"/>
          <p:cNvSpPr txBox="1"/>
          <p:nvPr>
            <p:ph idx="4294967295" type="body"/>
          </p:nvPr>
        </p:nvSpPr>
        <p:spPr>
          <a:xfrm>
            <a:off x="677325" y="2189025"/>
            <a:ext cx="5925000" cy="3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600"/>
              <a:buFont typeface="Calibri"/>
              <a:buChar char="●"/>
            </a:pPr>
            <a:r>
              <a:rPr b="1" i="0" lang="en-US" sz="2000" u="none" cap="none" strike="noStrike">
                <a:solidFill>
                  <a:srgbClr val="3F3F3F"/>
                </a:solidFill>
              </a:rPr>
              <a:t>Homelands</a:t>
            </a:r>
            <a:r>
              <a:rPr lang="en-US" sz="2000">
                <a:solidFill>
                  <a:srgbClr val="3F3F3F"/>
                </a:solidFill>
              </a:rPr>
              <a:t> </a:t>
            </a:r>
            <a:r>
              <a:rPr b="1" lang="en-US" sz="1300">
                <a:solidFill>
                  <a:srgbClr val="000000"/>
                </a:solidFill>
              </a:rPr>
              <a:t>–</a:t>
            </a:r>
            <a:r>
              <a:rPr i="0" lang="en-US" sz="2000" u="none" cap="none" strike="noStrike">
                <a:solidFill>
                  <a:srgbClr val="3F3F3F"/>
                </a:solidFill>
              </a:rPr>
              <a:t> The Caribbean, M</a:t>
            </a:r>
            <a:r>
              <a:rPr lang="en-US" sz="2000">
                <a:solidFill>
                  <a:srgbClr val="3F3F3F"/>
                </a:solidFill>
              </a:rPr>
              <a:t>é</a:t>
            </a:r>
            <a:r>
              <a:rPr i="0" lang="en-US" sz="2000" u="none" cap="none" strike="noStrike">
                <a:solidFill>
                  <a:srgbClr val="3F3F3F"/>
                </a:solidFill>
              </a:rPr>
              <a:t>xico, Central and South America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600"/>
              <a:buFont typeface="Calibri"/>
              <a:buChar char="●"/>
            </a:pPr>
            <a:r>
              <a:rPr b="1" i="0" lang="en-US" sz="2000" u="none" cap="none" strike="noStrike">
                <a:solidFill>
                  <a:srgbClr val="3F3F3F"/>
                </a:solidFill>
              </a:rPr>
              <a:t>Reasons for </a:t>
            </a:r>
            <a:r>
              <a:rPr b="1" lang="en-US" sz="2000">
                <a:solidFill>
                  <a:srgbClr val="3F3F3F"/>
                </a:solidFill>
              </a:rPr>
              <a:t>M</a:t>
            </a:r>
            <a:r>
              <a:rPr b="1" i="0" lang="en-US" sz="2000" u="none" cap="none" strike="noStrike">
                <a:solidFill>
                  <a:srgbClr val="3F3F3F"/>
                </a:solidFill>
              </a:rPr>
              <a:t>igration</a:t>
            </a:r>
            <a:r>
              <a:rPr lang="en-US" sz="2000">
                <a:solidFill>
                  <a:srgbClr val="3F3F3F"/>
                </a:solidFill>
              </a:rPr>
              <a:t> -</a:t>
            </a:r>
            <a:r>
              <a:rPr i="0" lang="en-US" sz="2000" u="none" cap="none" strike="noStrike">
                <a:solidFill>
                  <a:srgbClr val="3F3F3F"/>
                </a:solidFill>
              </a:rPr>
              <a:t> </a:t>
            </a:r>
            <a:r>
              <a:rPr lang="en-US" sz="2000">
                <a:solidFill>
                  <a:srgbClr val="3F3F3F"/>
                </a:solidFill>
              </a:rPr>
              <a:t>E</a:t>
            </a:r>
            <a:r>
              <a:rPr i="0" lang="en-US" sz="2000" u="none" cap="none" strike="noStrike">
                <a:solidFill>
                  <a:srgbClr val="3F3F3F"/>
                </a:solidFill>
              </a:rPr>
              <a:t>scap</a:t>
            </a:r>
            <a:r>
              <a:rPr lang="en-US" sz="2000">
                <a:solidFill>
                  <a:srgbClr val="3F3F3F"/>
                </a:solidFill>
              </a:rPr>
              <a:t>e</a:t>
            </a:r>
            <a:r>
              <a:rPr i="0" lang="en-US" sz="2000" u="none" cap="none" strike="noStrike">
                <a:solidFill>
                  <a:srgbClr val="3F3F3F"/>
                </a:solidFill>
              </a:rPr>
              <a:t> civil war</a:t>
            </a:r>
            <a:r>
              <a:rPr lang="en-US" sz="2000">
                <a:solidFill>
                  <a:srgbClr val="3F3F3F"/>
                </a:solidFill>
              </a:rPr>
              <a:t> &amp;</a:t>
            </a:r>
            <a:r>
              <a:rPr i="0" lang="en-US" sz="2000" u="none" cap="none" strike="noStrike">
                <a:solidFill>
                  <a:srgbClr val="3F3F3F"/>
                </a:solidFill>
              </a:rPr>
              <a:t> poverty,</a:t>
            </a:r>
            <a:r>
              <a:rPr i="1" lang="en-US" sz="2000" u="none" cap="none" strike="noStrike">
                <a:solidFill>
                  <a:srgbClr val="3F3F3F"/>
                </a:solidFill>
              </a:rPr>
              <a:t> </a:t>
            </a:r>
            <a:r>
              <a:rPr lang="en-US" sz="2000">
                <a:solidFill>
                  <a:srgbClr val="3F3F3F"/>
                </a:solidFill>
              </a:rPr>
              <a:t>“seek a better life”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600"/>
              <a:buFont typeface="Noto Sans Symbols"/>
              <a:buChar char="●"/>
            </a:pPr>
            <a:r>
              <a:rPr b="1" lang="en-US" sz="2000"/>
              <a:t>Making Home </a:t>
            </a:r>
            <a:r>
              <a:rPr b="1" lang="en-US" sz="1300">
                <a:solidFill>
                  <a:srgbClr val="000000"/>
                </a:solidFill>
              </a:rPr>
              <a:t>– </a:t>
            </a:r>
            <a:r>
              <a:rPr lang="en-US" sz="2000"/>
              <a:t>Most settled </a:t>
            </a:r>
            <a:r>
              <a:rPr lang="en-US" sz="2000"/>
              <a:t>in NW quadrant</a:t>
            </a:r>
            <a:endParaRPr sz="2000"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600"/>
              <a:buFont typeface="Calibri"/>
              <a:buChar char="●"/>
            </a:pPr>
            <a:r>
              <a:rPr b="1" lang="en-US" sz="2000"/>
              <a:t>Jobs </a:t>
            </a:r>
            <a:r>
              <a:rPr b="1" lang="en-US" sz="1300">
                <a:solidFill>
                  <a:srgbClr val="000000"/>
                </a:solidFill>
              </a:rPr>
              <a:t>– </a:t>
            </a:r>
            <a:r>
              <a:rPr lang="en-US" sz="2000"/>
              <a:t>Predominantly,</a:t>
            </a:r>
            <a:r>
              <a:rPr lang="en-US" sz="2000"/>
              <a:t> in service industries:</a:t>
            </a:r>
            <a:endParaRPr sz="2000"/>
          </a:p>
          <a:p>
            <a:pPr indent="-293369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</a:pPr>
            <a:r>
              <a:rPr lang="en-US" sz="2000"/>
              <a:t>Hospitality </a:t>
            </a:r>
            <a:endParaRPr sz="2000"/>
          </a:p>
          <a:p>
            <a:pPr indent="-293369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</a:pPr>
            <a:r>
              <a:rPr lang="en-US" sz="2000"/>
              <a:t>Restaurant &amp; Food Service</a:t>
            </a:r>
            <a:endParaRPr sz="2000"/>
          </a:p>
          <a:p>
            <a:pPr indent="-293369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</a:pPr>
            <a:r>
              <a:rPr lang="en-US" sz="2000"/>
              <a:t>Construction</a:t>
            </a:r>
            <a:endParaRPr sz="2000"/>
          </a:p>
          <a:p>
            <a:pPr indent="-293369" lvl="1" marL="7429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○"/>
            </a:pPr>
            <a:r>
              <a:rPr lang="en-US" sz="2000"/>
              <a:t>Infrastructure work</a:t>
            </a:r>
            <a:endParaRPr sz="2000"/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925" y="2001525"/>
            <a:ext cx="5284873" cy="3527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6449925" y="5722075"/>
            <a:ext cx="54981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342900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The painting of "Un pueblo sin mural. . ." designed by Carlos "Caco" Salazar and Felipe Mart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í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nez, 1973 (</a:t>
            </a:r>
            <a:r>
              <a:rPr i="1" lang="en-US" sz="900">
                <a:latin typeface="Calibri"/>
                <a:ea typeface="Calibri"/>
                <a:cs typeface="Calibri"/>
                <a:sym typeface="Calibri"/>
              </a:rPr>
              <a:t>12 Yrs that Shook &amp; Shaped Washington: 1963-75</a:t>
            </a: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, Anacostia Community Museum)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Shape 237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type="title"/>
          </p:nvPr>
        </p:nvSpPr>
        <p:spPr>
          <a:xfrm>
            <a:off x="863600" y="685201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i="0" lang="en-US" sz="3600" u="none" cap="none" strike="noStrike">
                <a:solidFill>
                  <a:srgbClr val="B84B4E"/>
                </a:solidFill>
              </a:rPr>
              <a:t>Events </a:t>
            </a:r>
            <a:r>
              <a:rPr lang="en-US" sz="3600">
                <a:solidFill>
                  <a:srgbClr val="B84B4E"/>
                </a:solidFill>
              </a:rPr>
              <a:t>Leading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 Up to </a:t>
            </a:r>
            <a:r>
              <a:rPr lang="en-US" sz="3600">
                <a:solidFill>
                  <a:srgbClr val="B84B4E"/>
                </a:solidFill>
              </a:rPr>
              <a:t>Creation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 of MOLA</a:t>
            </a:r>
            <a:endParaRPr i="0" sz="3600" u="none" cap="none" strike="noStrike">
              <a:solidFill>
                <a:srgbClr val="B84B4E"/>
              </a:solidFill>
            </a:endParaRPr>
          </a:p>
        </p:txBody>
      </p:sp>
      <p:sp>
        <p:nvSpPr>
          <p:cNvPr id="243" name="Shape 243"/>
          <p:cNvSpPr txBox="1"/>
          <p:nvPr>
            <p:ph idx="4294967295" type="body"/>
          </p:nvPr>
        </p:nvSpPr>
        <p:spPr>
          <a:xfrm>
            <a:off x="5089976" y="1845900"/>
            <a:ext cx="5064300" cy="38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332"/>
              <a:buFont typeface="Calibri"/>
              <a:buChar char="●"/>
            </a:pPr>
            <a:r>
              <a:rPr i="0" lang="en-US" sz="1665" u="none" cap="none" strike="noStrike">
                <a:solidFill>
                  <a:srgbClr val="3F3F3F"/>
                </a:solidFill>
              </a:rPr>
              <a:t>DC Department of Human Services </a:t>
            </a:r>
            <a:r>
              <a:rPr lang="en-US" sz="1665">
                <a:solidFill>
                  <a:srgbClr val="3F3F3F"/>
                </a:solidFill>
              </a:rPr>
              <a:t>&amp; 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Walter Washington move to close Office of Spanish</a:t>
            </a:r>
            <a:r>
              <a:rPr lang="en-US" sz="1665">
                <a:solidFill>
                  <a:srgbClr val="3F3F3F"/>
                </a:solidFill>
              </a:rPr>
              <a:t>-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Speaking Affairs</a:t>
            </a:r>
            <a:endParaRPr i="0" sz="1665" u="none" cap="none" strike="noStrike">
              <a:solidFill>
                <a:srgbClr val="3F3F3F"/>
              </a:solidFill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332"/>
              <a:buFont typeface="Noto Sans Symbols"/>
              <a:buChar char="●"/>
            </a:pPr>
            <a:r>
              <a:rPr lang="en-US" sz="1665"/>
              <a:t>C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ommunity </a:t>
            </a:r>
            <a:r>
              <a:rPr lang="en-US" sz="1665">
                <a:solidFill>
                  <a:srgbClr val="3F3F3F"/>
                </a:solidFill>
              </a:rPr>
              <a:t>responds with 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mass demonstrations grounded </a:t>
            </a:r>
            <a:r>
              <a:rPr lang="en-US" sz="1665">
                <a:solidFill>
                  <a:srgbClr val="3F3F3F"/>
                </a:solidFill>
              </a:rPr>
              <a:t>i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n civil rights and liberation theology movements</a:t>
            </a:r>
            <a:endParaRPr sz="1665"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332"/>
              <a:buFont typeface="Noto Sans Symbols"/>
              <a:buChar char="●"/>
            </a:pPr>
            <a:r>
              <a:rPr lang="en-US" sz="1665"/>
              <a:t>The </a:t>
            </a:r>
            <a:r>
              <a:rPr b="1" i="1" lang="en-US" sz="1665"/>
              <a:t>Latino Community Development Act</a:t>
            </a:r>
            <a:r>
              <a:rPr lang="en-US" sz="1665"/>
              <a:t>, </a:t>
            </a:r>
            <a:r>
              <a:rPr b="1" lang="en-US" sz="1100">
                <a:solidFill>
                  <a:srgbClr val="6A6A6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DC</a:t>
            </a:r>
            <a:r>
              <a:rPr b="1" lang="en-US" sz="1100">
                <a:solidFill>
                  <a:srgbClr val="54545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Law 1-86</a:t>
            </a:r>
            <a:r>
              <a:rPr lang="en-US" sz="1665"/>
              <a:t>,</a:t>
            </a:r>
            <a:r>
              <a:rPr lang="en-US" sz="1665"/>
              <a:t> is created (c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osponsored by Marion Barry, Polly Shackleton </a:t>
            </a:r>
            <a:r>
              <a:rPr lang="en-US" sz="1665">
                <a:solidFill>
                  <a:srgbClr val="3F3F3F"/>
                </a:solidFill>
              </a:rPr>
              <a:t>&amp; 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John A. Wilson)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332"/>
              <a:buFont typeface="Calibri"/>
              <a:buChar char="●"/>
            </a:pPr>
            <a:r>
              <a:rPr lang="en-US" sz="1665">
                <a:solidFill>
                  <a:srgbClr val="3F3F3F"/>
                </a:solidFill>
              </a:rPr>
              <a:t>It is p</a:t>
            </a:r>
            <a:r>
              <a:rPr i="0" lang="en-US" sz="1665" u="none" cap="none" strike="noStrike">
                <a:solidFill>
                  <a:srgbClr val="3F3F3F"/>
                </a:solidFill>
              </a:rPr>
              <a:t>assed into law on September 29, 1976</a:t>
            </a:r>
            <a:endParaRPr i="0" sz="1665" u="none" cap="none" strike="noStrike">
              <a:solidFill>
                <a:srgbClr val="3F3F3F"/>
              </a:solidFill>
            </a:endParaRPr>
          </a:p>
        </p:txBody>
      </p:sp>
      <p:pic>
        <p:nvPicPr>
          <p:cNvPr id="244" name="Shape 24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8315" l="10871" r="18943" t="10798"/>
          <a:stretch/>
        </p:blipFill>
        <p:spPr>
          <a:xfrm>
            <a:off x="940055" y="1453500"/>
            <a:ext cx="3635400" cy="486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45" name="Shape 245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836025" y="520775"/>
            <a:ext cx="110790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i="0" lang="en-US" sz="3400" u="none" cap="none" strike="noStrike">
                <a:solidFill>
                  <a:srgbClr val="B84B4E"/>
                </a:solidFill>
              </a:rPr>
              <a:t>Council of the District of Columbia</a:t>
            </a:r>
            <a:r>
              <a:rPr lang="en-US" sz="3400">
                <a:solidFill>
                  <a:srgbClr val="B84B4E"/>
                </a:solidFill>
              </a:rPr>
              <a:t> -</a:t>
            </a:r>
            <a:r>
              <a:rPr lang="en-US" sz="3400">
                <a:solidFill>
                  <a:srgbClr val="B84B4E"/>
                </a:solidFill>
              </a:rPr>
              <a:t> 1975 Members </a:t>
            </a:r>
            <a:endParaRPr sz="3400">
              <a:solidFill>
                <a:srgbClr val="B84B4E"/>
              </a:solidFill>
            </a:endParaRPr>
          </a:p>
        </p:txBody>
      </p:sp>
      <p:sp>
        <p:nvSpPr>
          <p:cNvPr id="251" name="Shape 251"/>
          <p:cNvSpPr txBox="1"/>
          <p:nvPr>
            <p:ph idx="4294967295" type="body"/>
          </p:nvPr>
        </p:nvSpPr>
        <p:spPr>
          <a:xfrm>
            <a:off x="836025" y="1372550"/>
            <a:ext cx="4184100" cy="48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Sterling Tucker</a:t>
            </a:r>
            <a:r>
              <a:rPr lang="en-US" sz="1600"/>
              <a:t>, </a:t>
            </a:r>
            <a:r>
              <a:rPr lang="en-US" sz="1600"/>
              <a:t>Chair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Douglas E. Moore, At-</a:t>
            </a:r>
            <a:r>
              <a:rPr lang="en-US" sz="1600"/>
              <a:t>L</a:t>
            </a:r>
            <a:r>
              <a:rPr lang="en-US" sz="1600"/>
              <a:t>arge </a:t>
            </a:r>
            <a:r>
              <a:rPr lang="en-US" sz="1600"/>
              <a:t>M</a:t>
            </a:r>
            <a:r>
              <a:rPr lang="en-US" sz="1600"/>
              <a:t>ember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Julius Hobson, At-</a:t>
            </a:r>
            <a:r>
              <a:rPr lang="en-US" sz="1600"/>
              <a:t>L</a:t>
            </a:r>
            <a:r>
              <a:rPr lang="en-US" sz="1600"/>
              <a:t>arge </a:t>
            </a:r>
            <a:r>
              <a:rPr lang="en-US" sz="1600"/>
              <a:t>M</a:t>
            </a:r>
            <a:r>
              <a:rPr lang="en-US" sz="1600"/>
              <a:t>ember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Marion Barry, At-</a:t>
            </a:r>
            <a:r>
              <a:rPr lang="en-US" sz="1600"/>
              <a:t>L</a:t>
            </a:r>
            <a:r>
              <a:rPr lang="en-US" sz="1600"/>
              <a:t>arge </a:t>
            </a:r>
            <a:r>
              <a:rPr lang="en-US" sz="1600"/>
              <a:t>M</a:t>
            </a:r>
            <a:r>
              <a:rPr lang="en-US" sz="1600"/>
              <a:t>ember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Jerry A. Moore Jr., At-</a:t>
            </a:r>
            <a:r>
              <a:rPr lang="en-US" sz="1600"/>
              <a:t>L</a:t>
            </a:r>
            <a:r>
              <a:rPr lang="en-US" sz="1600"/>
              <a:t>arge </a:t>
            </a:r>
            <a:r>
              <a:rPr lang="en-US" sz="1600"/>
              <a:t>M</a:t>
            </a:r>
            <a:r>
              <a:rPr lang="en-US" sz="1600"/>
              <a:t>ember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David A. Clarke, Ward 1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John A. Wilson, Ward 2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Polly Shackleton, Ward 3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Arrington Dixon, Ward 4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William Spaulding, Ward 5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Nadine Winter, Ward 6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Willie Hardy, Ward 7</a:t>
            </a:r>
            <a:endParaRPr sz="1600"/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r>
              <a:rPr lang="en-US" sz="1600"/>
              <a:t>James Coates, Ward 8</a:t>
            </a:r>
            <a:endParaRPr sz="1600"/>
          </a:p>
        </p:txBody>
      </p:sp>
      <p:sp>
        <p:nvSpPr>
          <p:cNvPr id="252" name="Shape 252"/>
          <p:cNvSpPr txBox="1"/>
          <p:nvPr/>
        </p:nvSpPr>
        <p:spPr>
          <a:xfrm>
            <a:off x="5266650" y="5708975"/>
            <a:ext cx="55131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First elected members of the DC City Council, 1975 (Photo courtesy DC Public Library, Washingtoniana Collection - </a:t>
            </a:r>
            <a:r>
              <a:rPr i="1" lang="en-US" sz="9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12 Yrs that Shook &amp; Shaped Washington: 1963-75</a:t>
            </a:r>
            <a:r>
              <a:rPr lang="en-US" sz="9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Anacostia Community Museum)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650" y="1542025"/>
            <a:ext cx="5860776" cy="409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>
            <p:ph type="title"/>
          </p:nvPr>
        </p:nvSpPr>
        <p:spPr>
          <a:xfrm>
            <a:off x="764425" y="640167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000">
                <a:solidFill>
                  <a:srgbClr val="B84B4E"/>
                </a:solidFill>
              </a:rPr>
              <a:t>Sources of </a:t>
            </a:r>
            <a:r>
              <a:rPr i="0" lang="en-US" sz="3000" u="none" cap="none" strike="noStrike">
                <a:solidFill>
                  <a:srgbClr val="B84B4E"/>
                </a:solidFill>
              </a:rPr>
              <a:t>Ideas for </a:t>
            </a:r>
            <a:r>
              <a:rPr i="1" lang="en-US" sz="3000">
                <a:solidFill>
                  <a:srgbClr val="B84B4E"/>
                </a:solidFill>
              </a:rPr>
              <a:t>Latino Community Development Act*</a:t>
            </a:r>
            <a:endParaRPr i="1" sz="3000" u="none" cap="none" strike="noStrike">
              <a:solidFill>
                <a:srgbClr val="B84B4E"/>
              </a:solidFill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1325225" y="5660975"/>
            <a:ext cx="9135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From first draft to bill’s final copy, w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orked with Bruce C. French, who served as Legislative Counsel for DC City Council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Shape 26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40968" l="0" r="0" t="0"/>
          <a:stretch/>
        </p:blipFill>
        <p:spPr>
          <a:xfrm>
            <a:off x="3189531" y="3512600"/>
            <a:ext cx="5598900" cy="1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>
            <p:ph idx="4294967295" type="body"/>
          </p:nvPr>
        </p:nvPicPr>
        <p:blipFill rotWithShape="1">
          <a:blip r:embed="rId4">
            <a:alphaModFix/>
          </a:blip>
          <a:srcRect b="43397" l="-1210" r="1209" t="0"/>
          <a:stretch/>
        </p:blipFill>
        <p:spPr>
          <a:xfrm>
            <a:off x="3210081" y="1481800"/>
            <a:ext cx="5598900" cy="18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781950" y="718211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B84B4E"/>
                </a:solidFill>
              </a:rPr>
              <a:t>T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he </a:t>
            </a:r>
            <a:r>
              <a:rPr lang="en-US" sz="3600">
                <a:solidFill>
                  <a:srgbClr val="B84B4E"/>
                </a:solidFill>
              </a:rPr>
              <a:t>G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reatest </a:t>
            </a:r>
            <a:r>
              <a:rPr lang="en-US" sz="3600">
                <a:solidFill>
                  <a:srgbClr val="B84B4E"/>
                </a:solidFill>
              </a:rPr>
              <a:t>O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bstacles </a:t>
            </a:r>
            <a:r>
              <a:rPr lang="en-US">
                <a:solidFill>
                  <a:srgbClr val="B84B4E"/>
                </a:solidFill>
              </a:rPr>
              <a:t>F</a:t>
            </a:r>
            <a:r>
              <a:rPr lang="en-US">
                <a:solidFill>
                  <a:srgbClr val="B84B4E"/>
                </a:solidFill>
              </a:rPr>
              <a:t>aced</a:t>
            </a:r>
            <a:endParaRPr i="0" sz="3600" u="none" cap="none" strike="noStrike">
              <a:solidFill>
                <a:srgbClr val="B84B4E"/>
              </a:solidFill>
            </a:endParaRPr>
          </a:p>
        </p:txBody>
      </p:sp>
      <p:sp>
        <p:nvSpPr>
          <p:cNvPr id="269" name="Shape 269"/>
          <p:cNvSpPr txBox="1"/>
          <p:nvPr>
            <p:ph idx="4294967295" type="body"/>
          </p:nvPr>
        </p:nvSpPr>
        <p:spPr>
          <a:xfrm>
            <a:off x="1326825" y="1698918"/>
            <a:ext cx="9142200" cy="3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>
              <a:spcBef>
                <a:spcPts val="0"/>
              </a:spcBef>
              <a:spcAft>
                <a:spcPts val="0"/>
              </a:spcAft>
              <a:buClr>
                <a:srgbClr val="4FBEDA"/>
              </a:buClr>
              <a:buSzPts val="1920"/>
              <a:buFont typeface="Noto Sans Symbols"/>
              <a:buChar char="●"/>
            </a:pPr>
            <a:r>
              <a:rPr b="1" lang="en-US" sz="2400"/>
              <a:t>Lack of Self-Government</a:t>
            </a:r>
            <a:endParaRPr b="1" sz="2400"/>
          </a:p>
          <a:p>
            <a:pPr indent="-280669" lvl="1" marL="742950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US" sz="2400"/>
              <a:t>The Mayor and City Council were appointed by U.S. President</a:t>
            </a:r>
            <a:endParaRPr sz="2400"/>
          </a:p>
          <a:p>
            <a:pPr indent="-280669" lvl="1" marL="74295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○"/>
            </a:pPr>
            <a:r>
              <a:rPr lang="en-US" sz="2400"/>
              <a:t>Officials had no incentive to address civil rights or local community needs</a:t>
            </a:r>
            <a:endParaRPr sz="2400"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rgbClr val="4FBEDA"/>
              </a:buClr>
              <a:buSzPts val="1920"/>
              <a:buFont typeface="Noto Sans Symbols"/>
              <a:buChar char="●"/>
            </a:pPr>
            <a:r>
              <a:rPr b="1" lang="en-US" sz="2400"/>
              <a:t>Home Rule Act of 1973</a:t>
            </a:r>
            <a:endParaRPr b="1" sz="2400"/>
          </a:p>
          <a:p>
            <a:pPr indent="-280669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○"/>
            </a:pPr>
            <a:r>
              <a:rPr lang="en-US" sz="2400"/>
              <a:t>The Act was brokered, coordinated &amp; led by civil rights leaders</a:t>
            </a:r>
            <a:endParaRPr sz="2400"/>
          </a:p>
          <a:p>
            <a:pPr indent="-280669" lvl="1" marL="74295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○"/>
            </a:pPr>
            <a:r>
              <a:rPr lang="en-US" sz="2400"/>
              <a:t>DC residents elected a Mayor &amp; City Council members for first time in 1974</a:t>
            </a:r>
            <a:endParaRPr sz="2400"/>
          </a:p>
        </p:txBody>
      </p:sp>
      <p:sp>
        <p:nvSpPr>
          <p:cNvPr id="270" name="Shape 270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861175" y="718217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US" sz="3600">
                <a:solidFill>
                  <a:srgbClr val="B84B4E"/>
                </a:solidFill>
              </a:rPr>
              <a:t>Creating</a:t>
            </a:r>
            <a:r>
              <a:rPr lang="en-US">
                <a:solidFill>
                  <a:srgbClr val="B84B4E"/>
                </a:solidFill>
              </a:rPr>
              <a:t> </a:t>
            </a:r>
            <a:r>
              <a:rPr lang="en-US" sz="3600">
                <a:solidFill>
                  <a:srgbClr val="B84B4E"/>
                </a:solidFill>
              </a:rPr>
              <a:t>K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ey </a:t>
            </a:r>
            <a:r>
              <a:rPr lang="en-US" sz="3600">
                <a:solidFill>
                  <a:srgbClr val="B84B4E"/>
                </a:solidFill>
              </a:rPr>
              <a:t>A</a:t>
            </a:r>
            <a:r>
              <a:rPr i="0" lang="en-US" sz="3600" u="none" cap="none" strike="noStrike">
                <a:solidFill>
                  <a:srgbClr val="B84B4E"/>
                </a:solidFill>
              </a:rPr>
              <a:t>lliances</a:t>
            </a:r>
            <a:endParaRPr>
              <a:solidFill>
                <a:srgbClr val="B84B4E"/>
              </a:solidFill>
            </a:endParaRPr>
          </a:p>
        </p:txBody>
      </p:sp>
      <p:sp>
        <p:nvSpPr>
          <p:cNvPr id="276" name="Shape 276"/>
          <p:cNvSpPr txBox="1"/>
          <p:nvPr>
            <p:ph idx="4294967295" type="body"/>
          </p:nvPr>
        </p:nvSpPr>
        <p:spPr>
          <a:xfrm>
            <a:off x="778925" y="1473200"/>
            <a:ext cx="102852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4B4E"/>
              </a:buClr>
              <a:buSzPts val="3200"/>
              <a:buChar char="●"/>
            </a:pP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Reach out to Grassroots </a:t>
            </a:r>
            <a:r>
              <a:rPr lang="en-US" sz="3000">
                <a:solidFill>
                  <a:srgbClr val="000000"/>
                </a:solidFill>
              </a:rPr>
              <a:t>-</a:t>
            </a:r>
            <a:r>
              <a:rPr lang="en-US" sz="2400">
                <a:solidFill>
                  <a:srgbClr val="000000"/>
                </a:solidFill>
              </a:rPr>
              <a:t> First gather support of community &amp; its leaders</a:t>
            </a:r>
            <a:endParaRPr sz="2400">
              <a:solidFill>
                <a:srgbClr val="000000"/>
              </a:solidFill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4B4E"/>
              </a:buClr>
              <a:buSzPts val="3200"/>
              <a:buChar char="●"/>
            </a:pP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Engage </a:t>
            </a: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the Church</a:t>
            </a:r>
            <a:r>
              <a:rPr lang="en-US" sz="2400">
                <a:solidFill>
                  <a:srgbClr val="4FBEDA"/>
                </a:solidFill>
              </a:rPr>
              <a:t> </a:t>
            </a:r>
            <a:r>
              <a:rPr lang="en-US" sz="3000">
                <a:solidFill>
                  <a:srgbClr val="000000"/>
                </a:solidFill>
              </a:rPr>
              <a:t>-</a:t>
            </a:r>
            <a:r>
              <a:rPr lang="en-US" sz="2400">
                <a:solidFill>
                  <a:srgbClr val="000000"/>
                </a:solidFill>
              </a:rPr>
              <a:t> Enlist a</a:t>
            </a:r>
            <a:r>
              <a:rPr i="0" lang="en-US" sz="2400" u="none" cap="none" strike="noStrike">
                <a:solidFill>
                  <a:srgbClr val="000000"/>
                </a:solidFill>
              </a:rPr>
              <a:t>ctivist </a:t>
            </a:r>
            <a:r>
              <a:rPr lang="en-US" sz="2400">
                <a:solidFill>
                  <a:srgbClr val="000000"/>
                </a:solidFill>
              </a:rPr>
              <a:t>m</a:t>
            </a:r>
            <a:r>
              <a:rPr i="0" lang="en-US" sz="2400" u="none" cap="none" strike="noStrike">
                <a:solidFill>
                  <a:srgbClr val="000000"/>
                </a:solidFill>
              </a:rPr>
              <a:t>inisters, </a:t>
            </a:r>
            <a:r>
              <a:rPr lang="en-US" sz="2400">
                <a:solidFill>
                  <a:srgbClr val="000000"/>
                </a:solidFill>
              </a:rPr>
              <a:t>p</a:t>
            </a:r>
            <a:r>
              <a:rPr i="0" lang="en-US" sz="2400" u="none" cap="none" strike="noStrike">
                <a:solidFill>
                  <a:srgbClr val="000000"/>
                </a:solidFill>
              </a:rPr>
              <a:t>riests </a:t>
            </a:r>
            <a:r>
              <a:rPr lang="en-US" sz="2400">
                <a:solidFill>
                  <a:srgbClr val="000000"/>
                </a:solidFill>
              </a:rPr>
              <a:t>&amp; </a:t>
            </a:r>
            <a:r>
              <a:rPr lang="en-US" sz="2400">
                <a:solidFill>
                  <a:srgbClr val="000000"/>
                </a:solidFill>
              </a:rPr>
              <a:t>other clergy </a:t>
            </a:r>
            <a:endParaRPr sz="2400">
              <a:solidFill>
                <a:srgbClr val="000000"/>
              </a:solidFill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4B4E"/>
              </a:buClr>
              <a:buSzPts val="3200"/>
              <a:buChar char="●"/>
            </a:pP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Build Coalitions</a:t>
            </a:r>
            <a:r>
              <a:rPr b="1" lang="en-US" sz="2400">
                <a:solidFill>
                  <a:schemeClr val="dk1"/>
                </a:solidFill>
              </a:rPr>
              <a:t> </a:t>
            </a:r>
            <a:r>
              <a:rPr lang="en-US" sz="3000">
                <a:solidFill>
                  <a:srgbClr val="000000"/>
                </a:solidFill>
              </a:rPr>
              <a:t>- </a:t>
            </a:r>
            <a:r>
              <a:rPr lang="en-US" sz="2400">
                <a:solidFill>
                  <a:srgbClr val="000000"/>
                </a:solidFill>
              </a:rPr>
              <a:t>Engage </a:t>
            </a:r>
            <a:r>
              <a:rPr i="0" lang="en-US" sz="2400" u="none" cap="none" strike="noStrike">
                <a:solidFill>
                  <a:srgbClr val="000000"/>
                </a:solidFill>
              </a:rPr>
              <a:t>other communities of interest</a:t>
            </a:r>
            <a:r>
              <a:rPr lang="en-US" sz="2400">
                <a:solidFill>
                  <a:srgbClr val="000000"/>
                </a:solidFill>
              </a:rPr>
              <a:t> </a:t>
            </a:r>
            <a:endParaRPr sz="2400">
              <a:solidFill>
                <a:srgbClr val="000000"/>
              </a:solidFill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4B4E"/>
              </a:buClr>
              <a:buSzPts val="3200"/>
              <a:buChar char="●"/>
            </a:pP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Involve </a:t>
            </a: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Students </a:t>
            </a:r>
            <a:r>
              <a:rPr lang="en-US" sz="3000">
                <a:solidFill>
                  <a:srgbClr val="000000"/>
                </a:solidFill>
              </a:rPr>
              <a:t>- </a:t>
            </a:r>
            <a:r>
              <a:rPr lang="en-US" sz="2400">
                <a:solidFill>
                  <a:srgbClr val="000000"/>
                </a:solidFill>
              </a:rPr>
              <a:t>Make participation a </a:t>
            </a:r>
            <a:r>
              <a:rPr i="0" lang="en-US" sz="2400" u="none" cap="none" strike="noStrike">
                <a:solidFill>
                  <a:srgbClr val="000000"/>
                </a:solidFill>
              </a:rPr>
              <a:t>“Lived Civic Education” learning experience</a:t>
            </a:r>
            <a:endParaRPr sz="2400">
              <a:solidFill>
                <a:srgbClr val="000000"/>
              </a:solidFill>
            </a:endParaRPr>
          </a:p>
          <a:p>
            <a: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4B4E"/>
              </a:buClr>
              <a:buSzPts val="3200"/>
              <a:buChar char="●"/>
            </a:pPr>
            <a:r>
              <a:rPr b="1" lang="en-US" sz="2400">
                <a:solidFill>
                  <a:srgbClr val="4FBEDA"/>
                </a:solidFill>
                <a:latin typeface="Nunito"/>
                <a:ea typeface="Nunito"/>
                <a:cs typeface="Nunito"/>
                <a:sym typeface="Nunito"/>
              </a:rPr>
              <a:t>Build a Core Working Group</a:t>
            </a:r>
            <a:r>
              <a:rPr lang="en-US" sz="3000">
                <a:solidFill>
                  <a:schemeClr val="dk1"/>
                </a:solidFill>
              </a:rPr>
              <a:t> </a:t>
            </a:r>
            <a:r>
              <a:rPr lang="en-US" sz="3000">
                <a:solidFill>
                  <a:srgbClr val="000000"/>
                </a:solidFill>
              </a:rPr>
              <a:t>-</a:t>
            </a:r>
            <a:r>
              <a:rPr lang="en-US" sz="3200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I</a:t>
            </a:r>
            <a:r>
              <a:rPr lang="en-US" sz="2400"/>
              <a:t>dentify those who have time &amp; resources to coordinate, strategize &amp; rally</a:t>
            </a:r>
            <a:endParaRPr sz="2400"/>
          </a:p>
        </p:txBody>
      </p:sp>
      <p:sp>
        <p:nvSpPr>
          <p:cNvPr id="277" name="Shape 277"/>
          <p:cNvSpPr txBox="1"/>
          <p:nvPr>
            <p:ph idx="12" type="sldNum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